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85" r:id="rId3"/>
    <p:sldMasterId id="2147483707" r:id="rId4"/>
    <p:sldMasterId id="2147483721" r:id="rId5"/>
  </p:sldMasterIdLst>
  <p:notesMasterIdLst>
    <p:notesMasterId r:id="rId51"/>
  </p:notesMasterIdLst>
  <p:sldIdLst>
    <p:sldId id="405" r:id="rId6"/>
    <p:sldId id="402" r:id="rId7"/>
    <p:sldId id="288" r:id="rId8"/>
    <p:sldId id="258" r:id="rId9"/>
    <p:sldId id="276" r:id="rId10"/>
    <p:sldId id="277" r:id="rId11"/>
    <p:sldId id="278" r:id="rId12"/>
    <p:sldId id="279" r:id="rId13"/>
    <p:sldId id="408" r:id="rId14"/>
    <p:sldId id="259" r:id="rId15"/>
    <p:sldId id="260" r:id="rId16"/>
    <p:sldId id="261" r:id="rId17"/>
    <p:sldId id="265" r:id="rId18"/>
    <p:sldId id="262" r:id="rId19"/>
    <p:sldId id="263" r:id="rId20"/>
    <p:sldId id="406" r:id="rId21"/>
    <p:sldId id="266" r:id="rId22"/>
    <p:sldId id="264" r:id="rId23"/>
    <p:sldId id="307" r:id="rId24"/>
    <p:sldId id="290" r:id="rId25"/>
    <p:sldId id="291" r:id="rId26"/>
    <p:sldId id="267" r:id="rId27"/>
    <p:sldId id="268" r:id="rId28"/>
    <p:sldId id="270" r:id="rId29"/>
    <p:sldId id="403" r:id="rId30"/>
    <p:sldId id="271" r:id="rId31"/>
    <p:sldId id="404" r:id="rId32"/>
    <p:sldId id="273" r:id="rId33"/>
    <p:sldId id="274" r:id="rId34"/>
    <p:sldId id="275" r:id="rId35"/>
    <p:sldId id="280" r:id="rId36"/>
    <p:sldId id="281" r:id="rId37"/>
    <p:sldId id="282" r:id="rId38"/>
    <p:sldId id="283" r:id="rId39"/>
    <p:sldId id="284" r:id="rId40"/>
    <p:sldId id="285" r:id="rId41"/>
    <p:sldId id="294" r:id="rId42"/>
    <p:sldId id="295" r:id="rId43"/>
    <p:sldId id="296" r:id="rId44"/>
    <p:sldId id="297" r:id="rId45"/>
    <p:sldId id="300" r:id="rId46"/>
    <p:sldId id="301" r:id="rId47"/>
    <p:sldId id="304" r:id="rId48"/>
    <p:sldId id="305" r:id="rId49"/>
    <p:sldId id="40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4" autoAdjust="0"/>
    <p:restoredTop sz="94660"/>
  </p:normalViewPr>
  <p:slideViewPr>
    <p:cSldViewPr snapToGrid="0">
      <p:cViewPr varScale="1">
        <p:scale>
          <a:sx n="114" d="100"/>
          <a:sy n="114" d="100"/>
        </p:scale>
        <p:origin x="24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ishal" userId="399b58bf3390cc80" providerId="LiveId" clId="{F640A1C8-29F7-450C-8461-6768F4B3A2A4}"/>
    <pc:docChg chg="undo custSel addSld delSld modSld sldOrd">
      <pc:chgData name="Michael Mishal" userId="399b58bf3390cc80" providerId="LiveId" clId="{F640A1C8-29F7-450C-8461-6768F4B3A2A4}" dt="2018-05-11T17:37:04.877" v="15" actId="2696"/>
      <pc:docMkLst>
        <pc:docMk/>
      </pc:docMkLst>
      <pc:sldChg chg="delSp">
        <pc:chgData name="Michael Mishal" userId="399b58bf3390cc80" providerId="LiveId" clId="{F640A1C8-29F7-450C-8461-6768F4B3A2A4}" dt="2018-05-11T17:35:43.529" v="5" actId="2696"/>
        <pc:sldMkLst>
          <pc:docMk/>
          <pc:sldMk cId="3742194857" sldId="279"/>
        </pc:sldMkLst>
        <pc:picChg chg="del">
          <ac:chgData name="Michael Mishal" userId="399b58bf3390cc80" providerId="LiveId" clId="{F640A1C8-29F7-450C-8461-6768F4B3A2A4}" dt="2018-05-11T17:35:43.529" v="5" actId="2696"/>
          <ac:picMkLst>
            <pc:docMk/>
            <pc:sldMk cId="3742194857" sldId="279"/>
            <ac:picMk id="3" creationId="{A0C5C46B-0EAB-41C2-ADDC-AD1634BEF8A4}"/>
          </ac:picMkLst>
        </pc:picChg>
      </pc:sldChg>
      <pc:sldChg chg="addSp delSp add del ord setBg delDesignElem">
        <pc:chgData name="Michael Mishal" userId="399b58bf3390cc80" providerId="LiveId" clId="{F640A1C8-29F7-450C-8461-6768F4B3A2A4}" dt="2018-05-11T17:34:24.421" v="4" actId="2696"/>
        <pc:sldMkLst>
          <pc:docMk/>
          <pc:sldMk cId="3904774505" sldId="406"/>
        </pc:sldMkLst>
        <pc:spChg chg="add del">
          <ac:chgData name="Michael Mishal" userId="399b58bf3390cc80" providerId="LiveId" clId="{F640A1C8-29F7-450C-8461-6768F4B3A2A4}" dt="2018-05-11T17:34:14.969" v="2" actId="2696"/>
          <ac:spMkLst>
            <pc:docMk/>
            <pc:sldMk cId="3904774505" sldId="406"/>
            <ac:spMk id="74" creationId="{A4AC5506-6312-4701-8D3C-40187889A947}"/>
          </ac:spMkLst>
        </pc:spChg>
      </pc:sldChg>
      <pc:sldChg chg="addSp add del delDesignElem">
        <pc:chgData name="Michael Mishal" userId="399b58bf3390cc80" providerId="LiveId" clId="{F640A1C8-29F7-450C-8461-6768F4B3A2A4}" dt="2018-05-11T17:36:58.947" v="14" actId="2696"/>
        <pc:sldMkLst>
          <pc:docMk/>
          <pc:sldMk cId="1617839703" sldId="407"/>
        </pc:sldMkLst>
        <pc:spChg chg="add">
          <ac:chgData name="Michael Mishal" userId="399b58bf3390cc80" providerId="LiveId" clId="{F640A1C8-29F7-450C-8461-6768F4B3A2A4}" dt="2018-05-11T17:35:49.611" v="12" actId="2696"/>
          <ac:spMkLst>
            <pc:docMk/>
            <pc:sldMk cId="1617839703" sldId="407"/>
            <ac:spMk id="137" creationId="{5E39A796-BE83-48B1-B33F-35C4A32AAB57}"/>
          </ac:spMkLst>
        </pc:spChg>
        <pc:spChg chg="add">
          <ac:chgData name="Michael Mishal" userId="399b58bf3390cc80" providerId="LiveId" clId="{F640A1C8-29F7-450C-8461-6768F4B3A2A4}" dt="2018-05-11T17:35:49.611" v="12" actId="2696"/>
          <ac:spMkLst>
            <pc:docMk/>
            <pc:sldMk cId="1617839703" sldId="407"/>
            <ac:spMk id="139" creationId="{72F84B47-E267-4194-8194-831DB7B5547F}"/>
          </ac:spMkLst>
        </pc:spChg>
      </pc:sldChg>
      <pc:sldChg chg="addSp modSp add del delDesignElem">
        <pc:chgData name="Michael Mishal" userId="399b58bf3390cc80" providerId="LiveId" clId="{F640A1C8-29F7-450C-8461-6768F4B3A2A4}" dt="2018-05-11T17:35:49.648" v="13" actId="2696"/>
        <pc:sldMkLst>
          <pc:docMk/>
          <pc:sldMk cId="1921017379" sldId="408"/>
        </pc:sldMkLst>
        <pc:spChg chg="mod">
          <ac:chgData name="Michael Mishal" userId="399b58bf3390cc80" providerId="LiveId" clId="{F640A1C8-29F7-450C-8461-6768F4B3A2A4}" dt="2018-05-11T17:35:49.611" v="12" actId="2696"/>
          <ac:spMkLst>
            <pc:docMk/>
            <pc:sldMk cId="1921017379" sldId="408"/>
            <ac:spMk id="4" creationId="{7E613F8C-F360-4DF4-A697-77481D4CF211}"/>
          </ac:spMkLst>
        </pc:spChg>
        <pc:spChg chg="add">
          <ac:chgData name="Michael Mishal" userId="399b58bf3390cc80" providerId="LiveId" clId="{F640A1C8-29F7-450C-8461-6768F4B3A2A4}" dt="2018-05-11T17:35:49.611" v="12" actId="2696"/>
          <ac:spMkLst>
            <pc:docMk/>
            <pc:sldMk cId="1921017379" sldId="408"/>
            <ac:spMk id="80" creationId="{5E39A796-BE83-48B1-B33F-35C4A32AAB57}"/>
          </ac:spMkLst>
        </pc:spChg>
        <pc:spChg chg="add">
          <ac:chgData name="Michael Mishal" userId="399b58bf3390cc80" providerId="LiveId" clId="{F640A1C8-29F7-450C-8461-6768F4B3A2A4}" dt="2018-05-11T17:35:49.611" v="12" actId="2696"/>
          <ac:spMkLst>
            <pc:docMk/>
            <pc:sldMk cId="1921017379" sldId="408"/>
            <ac:spMk id="82" creationId="{72F84B47-E267-4194-8194-831DB7B5547F}"/>
          </ac:spMkLst>
        </pc:spChg>
      </pc:sldChg>
      <pc:sldChg chg="addSp modSp add del delDesignElem">
        <pc:chgData name="Michael Mishal" userId="399b58bf3390cc80" providerId="LiveId" clId="{F640A1C8-29F7-450C-8461-6768F4B3A2A4}" dt="2018-05-11T17:37:04.877" v="15" actId="2696"/>
        <pc:sldMkLst>
          <pc:docMk/>
          <pc:sldMk cId="651501678" sldId="409"/>
        </pc:sldMkLst>
        <pc:spChg chg="mod">
          <ac:chgData name="Michael Mishal" userId="399b58bf3390cc80" providerId="LiveId" clId="{F640A1C8-29F7-450C-8461-6768F4B3A2A4}" dt="2018-05-11T17:35:49.611" v="12" actId="2696"/>
          <ac:spMkLst>
            <pc:docMk/>
            <pc:sldMk cId="651501678" sldId="409"/>
            <ac:spMk id="4" creationId="{7E613F8C-F360-4DF4-A697-77481D4CF211}"/>
          </ac:spMkLst>
        </pc:spChg>
        <pc:spChg chg="add">
          <ac:chgData name="Michael Mishal" userId="399b58bf3390cc80" providerId="LiveId" clId="{F640A1C8-29F7-450C-8461-6768F4B3A2A4}" dt="2018-05-11T17:35:49.611" v="12" actId="2696"/>
          <ac:spMkLst>
            <pc:docMk/>
            <pc:sldMk cId="651501678" sldId="409"/>
            <ac:spMk id="80" creationId="{5E39A796-BE83-48B1-B33F-35C4A32AAB57}"/>
          </ac:spMkLst>
        </pc:spChg>
        <pc:spChg chg="add">
          <ac:chgData name="Michael Mishal" userId="399b58bf3390cc80" providerId="LiveId" clId="{F640A1C8-29F7-450C-8461-6768F4B3A2A4}" dt="2018-05-11T17:35:49.611" v="12" actId="2696"/>
          <ac:spMkLst>
            <pc:docMk/>
            <pc:sldMk cId="651501678" sldId="409"/>
            <ac:spMk id="82" creationId="{72F84B47-E267-4194-8194-831DB7B5547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7/20/2018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4614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a:t>
            </a:fld>
            <a:endParaRPr lang="en-US"/>
          </a:p>
        </p:txBody>
      </p:sp>
    </p:spTree>
    <p:extLst>
      <p:ext uri="{BB962C8B-B14F-4D97-AF65-F5344CB8AC3E}">
        <p14:creationId xmlns:p14="http://schemas.microsoft.com/office/powerpoint/2010/main" val="400479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a:t>
            </a:fld>
            <a:endParaRPr lang="en-US"/>
          </a:p>
        </p:txBody>
      </p:sp>
    </p:spTree>
    <p:extLst>
      <p:ext uri="{BB962C8B-B14F-4D97-AF65-F5344CB8AC3E}">
        <p14:creationId xmlns:p14="http://schemas.microsoft.com/office/powerpoint/2010/main" val="306011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a:t>
            </a:fld>
            <a:endParaRPr lang="en-US"/>
          </a:p>
        </p:txBody>
      </p:sp>
    </p:spTree>
    <p:extLst>
      <p:ext uri="{BB962C8B-B14F-4D97-AF65-F5344CB8AC3E}">
        <p14:creationId xmlns:p14="http://schemas.microsoft.com/office/powerpoint/2010/main" val="2274635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a:t>
            </a:fld>
            <a:endParaRPr lang="en-US"/>
          </a:p>
        </p:txBody>
      </p:sp>
    </p:spTree>
    <p:extLst>
      <p:ext uri="{BB962C8B-B14F-4D97-AF65-F5344CB8AC3E}">
        <p14:creationId xmlns:p14="http://schemas.microsoft.com/office/powerpoint/2010/main" val="1399874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14</a:t>
            </a:fld>
            <a:endParaRPr lang="en-US"/>
          </a:p>
        </p:txBody>
      </p:sp>
    </p:spTree>
    <p:extLst>
      <p:ext uri="{BB962C8B-B14F-4D97-AF65-F5344CB8AC3E}">
        <p14:creationId xmlns:p14="http://schemas.microsoft.com/office/powerpoint/2010/main" val="2699434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15</a:t>
            </a:fld>
            <a:endParaRPr lang="en-US"/>
          </a:p>
        </p:txBody>
      </p:sp>
    </p:spTree>
    <p:extLst>
      <p:ext uri="{BB962C8B-B14F-4D97-AF65-F5344CB8AC3E}">
        <p14:creationId xmlns:p14="http://schemas.microsoft.com/office/powerpoint/2010/main" val="209600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Increased no of Vnet links </a:t>
            </a:r>
          </a:p>
          <a:p>
            <a:endParaRPr lang="en-US" dirty="0"/>
          </a:p>
          <a:p>
            <a:r>
              <a:rPr lang="en-US" dirty="0"/>
              <a:t>Increased route limits </a:t>
            </a:r>
          </a:p>
          <a:p>
            <a:endParaRPr lang="en-US" dirty="0"/>
          </a:p>
          <a:p>
            <a:r>
              <a:rPr lang="en-US" dirty="0"/>
              <a:t>Global connectivity with premium add-on– </a:t>
            </a:r>
          </a:p>
          <a:p>
            <a:r>
              <a:rPr lang="en-US" dirty="0"/>
              <a:t>Link Vnet in West Europe to Express Route provisioned in West US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2138104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17</a:t>
            </a:fld>
            <a:endParaRPr lang="en-US"/>
          </a:p>
        </p:txBody>
      </p:sp>
    </p:spTree>
    <p:extLst>
      <p:ext uri="{BB962C8B-B14F-4D97-AF65-F5344CB8AC3E}">
        <p14:creationId xmlns:p14="http://schemas.microsoft.com/office/powerpoint/2010/main" val="3875787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18</a:t>
            </a:fld>
            <a:endParaRPr lang="en-US"/>
          </a:p>
        </p:txBody>
      </p:sp>
    </p:spTree>
    <p:extLst>
      <p:ext uri="{BB962C8B-B14F-4D97-AF65-F5344CB8AC3E}">
        <p14:creationId xmlns:p14="http://schemas.microsoft.com/office/powerpoint/2010/main" val="1820223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19</a:t>
            </a:fld>
            <a:endParaRPr lang="en-US"/>
          </a:p>
        </p:txBody>
      </p:sp>
    </p:spTree>
    <p:extLst>
      <p:ext uri="{BB962C8B-B14F-4D97-AF65-F5344CB8AC3E}">
        <p14:creationId xmlns:p14="http://schemas.microsoft.com/office/powerpoint/2010/main" val="2558531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The following topics are not included in this presentations due to time constrains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9E9337-0361-41F3-9C17-1F4FFD1214BA}"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4193418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20</a:t>
            </a:fld>
            <a:endParaRPr lang="en-US"/>
          </a:p>
        </p:txBody>
      </p:sp>
    </p:spTree>
    <p:extLst>
      <p:ext uri="{BB962C8B-B14F-4D97-AF65-F5344CB8AC3E}">
        <p14:creationId xmlns:p14="http://schemas.microsoft.com/office/powerpoint/2010/main" val="513343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21</a:t>
            </a:fld>
            <a:endParaRPr lang="en-US"/>
          </a:p>
        </p:txBody>
      </p:sp>
    </p:spTree>
    <p:extLst>
      <p:ext uri="{BB962C8B-B14F-4D97-AF65-F5344CB8AC3E}">
        <p14:creationId xmlns:p14="http://schemas.microsoft.com/office/powerpoint/2010/main" val="2706583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22</a:t>
            </a:fld>
            <a:endParaRPr lang="en-US"/>
          </a:p>
        </p:txBody>
      </p:sp>
    </p:spTree>
    <p:extLst>
      <p:ext uri="{BB962C8B-B14F-4D97-AF65-F5344CB8AC3E}">
        <p14:creationId xmlns:p14="http://schemas.microsoft.com/office/powerpoint/2010/main" val="1441397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23</a:t>
            </a:fld>
            <a:endParaRPr lang="en-US"/>
          </a:p>
        </p:txBody>
      </p:sp>
    </p:spTree>
    <p:extLst>
      <p:ext uri="{BB962C8B-B14F-4D97-AF65-F5344CB8AC3E}">
        <p14:creationId xmlns:p14="http://schemas.microsoft.com/office/powerpoint/2010/main" val="1280530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24</a:t>
            </a:fld>
            <a:endParaRPr lang="en-US"/>
          </a:p>
        </p:txBody>
      </p:sp>
    </p:spTree>
    <p:extLst>
      <p:ext uri="{BB962C8B-B14F-4D97-AF65-F5344CB8AC3E}">
        <p14:creationId xmlns:p14="http://schemas.microsoft.com/office/powerpoint/2010/main" val="3972417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Customer Story on adding VM that is not in Availability set</a:t>
            </a:r>
          </a:p>
          <a:p>
            <a:endParaRPr lang="en-US" dirty="0"/>
          </a:p>
          <a:p>
            <a:r>
              <a:rPr lang="en-US" dirty="0"/>
              <a:t>No Availability sets needed</a:t>
            </a:r>
          </a:p>
          <a:p>
            <a:endParaRPr lang="en-US" dirty="0"/>
          </a:p>
          <a:p>
            <a:r>
              <a:rPr lang="en-US" dirty="0"/>
              <a:t>Features – </a:t>
            </a:r>
          </a:p>
          <a:p>
            <a:r>
              <a:rPr lang="en-US" dirty="0"/>
              <a:t>Low Latency</a:t>
            </a:r>
          </a:p>
          <a:p>
            <a:r>
              <a:rPr lang="en-US" dirty="0"/>
              <a:t>High throughput</a:t>
            </a:r>
          </a:p>
          <a:p>
            <a:r>
              <a:rPr lang="en-US" dirty="0"/>
              <a:t>Cross-Zone load balancing</a:t>
            </a:r>
          </a:p>
          <a:p>
            <a:endParaRPr lang="en-US" dirty="0"/>
          </a:p>
          <a:p>
            <a:r>
              <a:rPr lang="en-US" b="1" dirty="0"/>
              <a:t>Limited to region </a:t>
            </a:r>
          </a:p>
          <a:p>
            <a:r>
              <a:rPr lang="en-US" b="1" dirty="0"/>
              <a:t>not</a:t>
            </a:r>
            <a:r>
              <a:rPr lang="en-US" dirty="0"/>
              <a:t> supported in </a:t>
            </a:r>
            <a:r>
              <a:rPr lang="en-US" b="1" dirty="0"/>
              <a:t>peered networks</a:t>
            </a:r>
          </a:p>
          <a:p>
            <a:r>
              <a:rPr lang="en-US" dirty="0"/>
              <a:t>NSG is required on the NIC associated with Standard load balancer</a:t>
            </a:r>
          </a:p>
          <a:p>
            <a:endParaRPr lang="en-US" dirty="0"/>
          </a:p>
          <a:p>
            <a:r>
              <a:rPr lang="en-US" dirty="0"/>
              <a:t>Provides Diagnostic Insights using Azure Monitor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4126448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26</a:t>
            </a:fld>
            <a:endParaRPr lang="en-US"/>
          </a:p>
        </p:txBody>
      </p:sp>
    </p:spTree>
    <p:extLst>
      <p:ext uri="{BB962C8B-B14F-4D97-AF65-F5344CB8AC3E}">
        <p14:creationId xmlns:p14="http://schemas.microsoft.com/office/powerpoint/2010/main" val="684228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Endpoints - Azure VMs, Web Apps, and cloud services. </a:t>
            </a:r>
          </a:p>
          <a:p>
            <a:r>
              <a:rPr lang="en-US" sz="1200" b="0" i="0" kern="1200" dirty="0">
                <a:solidFill>
                  <a:schemeClr val="tx1"/>
                </a:solidFill>
                <a:effectLst/>
                <a:latin typeface="+mn-lt"/>
                <a:ea typeface="+mn-ea"/>
                <a:cs typeface="+mn-cs"/>
              </a:rPr>
              <a:t>#You can also use Traffic Manager with external, non-Azure endpoints.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Working – uses Domain Name System (DNS) to direct client requests to the most appropriate endpoint based on a traffic-routing method and the health of the endpoints.</a:t>
            </a:r>
          </a:p>
          <a:p>
            <a:endParaRPr lang="en-US" sz="1200" b="0" i="0" kern="1200" dirty="0">
              <a:solidFill>
                <a:schemeClr val="tx1"/>
              </a:solidFill>
              <a:effectLst/>
              <a:latin typeface="+mn-lt"/>
              <a:ea typeface="+mn-ea"/>
              <a:cs typeface="+mn-cs"/>
            </a:endParaRPr>
          </a:p>
          <a:p>
            <a:r>
              <a:rPr lang="en-US" dirty="0"/>
              <a:t>Priority -  For backup and DR</a:t>
            </a:r>
          </a:p>
          <a:p>
            <a:endParaRPr lang="en-US" dirty="0"/>
          </a:p>
          <a:p>
            <a:r>
              <a:rPr lang="en-US" dirty="0"/>
              <a:t>Weighted - </a:t>
            </a:r>
            <a:r>
              <a:rPr lang="en-US" sz="1200" b="0" i="0" kern="1200" dirty="0">
                <a:solidFill>
                  <a:schemeClr val="tx1"/>
                </a:solidFill>
                <a:effectLst/>
                <a:latin typeface="+mn-lt"/>
                <a:ea typeface="+mn-ea"/>
                <a:cs typeface="+mn-cs"/>
              </a:rPr>
              <a:t>distribute traffic across a set of endpoints, either </a:t>
            </a:r>
            <a:r>
              <a:rPr lang="en-US" sz="1200" b="1" i="0" kern="1200" dirty="0">
                <a:solidFill>
                  <a:schemeClr val="tx1"/>
                </a:solidFill>
                <a:effectLst/>
                <a:latin typeface="+mn-lt"/>
                <a:ea typeface="+mn-ea"/>
                <a:cs typeface="+mn-cs"/>
              </a:rPr>
              <a:t>evenly or according to weights</a:t>
            </a:r>
            <a:r>
              <a:rPr lang="en-US" sz="1200" b="0" i="0" kern="1200" dirty="0">
                <a:solidFill>
                  <a:schemeClr val="tx1"/>
                </a:solidFill>
                <a:effectLst/>
                <a:latin typeface="+mn-lt"/>
                <a:ea typeface="+mn-ea"/>
                <a:cs typeface="+mn-cs"/>
              </a:rPr>
              <a:t>, which you define</a:t>
            </a:r>
            <a:endParaRPr lang="en-US" dirty="0"/>
          </a:p>
          <a:p>
            <a:endParaRPr lang="en-US" dirty="0"/>
          </a:p>
          <a:p>
            <a:r>
              <a:rPr lang="en-US" dirty="0"/>
              <a:t>Performance - </a:t>
            </a:r>
            <a:r>
              <a:rPr lang="en-US" sz="1200" b="0" i="0" kern="1200" dirty="0">
                <a:solidFill>
                  <a:schemeClr val="tx1"/>
                </a:solidFill>
                <a:effectLst/>
                <a:latin typeface="+mn-lt"/>
                <a:ea typeface="+mn-ea"/>
                <a:cs typeface="+mn-cs"/>
              </a:rPr>
              <a:t>"closest" endpoint in terms of the lowest network latency.</a:t>
            </a:r>
            <a:endParaRPr lang="en-US" dirty="0"/>
          </a:p>
          <a:p>
            <a:endParaRPr lang="en-US" dirty="0"/>
          </a:p>
          <a:p>
            <a:r>
              <a:rPr lang="en-US" dirty="0"/>
              <a:t>Geographic - </a:t>
            </a:r>
            <a:r>
              <a:rPr lang="en-US" sz="1200" b="0" i="0" kern="1200" dirty="0">
                <a:solidFill>
                  <a:schemeClr val="tx1"/>
                </a:solidFill>
                <a:effectLst/>
                <a:latin typeface="+mn-lt"/>
                <a:ea typeface="+mn-ea"/>
                <a:cs typeface="+mn-cs"/>
              </a:rPr>
              <a:t>geographic location their DNS query originates from</a:t>
            </a:r>
          </a:p>
          <a:p>
            <a:endParaRPr lang="en-US" sz="1200" b="0" i="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2853656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28</a:t>
            </a:fld>
            <a:endParaRPr lang="en-US"/>
          </a:p>
        </p:txBody>
      </p:sp>
    </p:spTree>
    <p:extLst>
      <p:ext uri="{BB962C8B-B14F-4D97-AF65-F5344CB8AC3E}">
        <p14:creationId xmlns:p14="http://schemas.microsoft.com/office/powerpoint/2010/main" val="3824036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29</a:t>
            </a:fld>
            <a:endParaRPr lang="en-US"/>
          </a:p>
        </p:txBody>
      </p:sp>
    </p:spTree>
    <p:extLst>
      <p:ext uri="{BB962C8B-B14F-4D97-AF65-F5344CB8AC3E}">
        <p14:creationId xmlns:p14="http://schemas.microsoft.com/office/powerpoint/2010/main" val="1914628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a:t>
            </a:fld>
            <a:endParaRPr lang="en-US"/>
          </a:p>
        </p:txBody>
      </p:sp>
    </p:spTree>
    <p:extLst>
      <p:ext uri="{BB962C8B-B14F-4D97-AF65-F5344CB8AC3E}">
        <p14:creationId xmlns:p14="http://schemas.microsoft.com/office/powerpoint/2010/main" val="2623280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30</a:t>
            </a:fld>
            <a:endParaRPr lang="en-US"/>
          </a:p>
        </p:txBody>
      </p:sp>
    </p:spTree>
    <p:extLst>
      <p:ext uri="{BB962C8B-B14F-4D97-AF65-F5344CB8AC3E}">
        <p14:creationId xmlns:p14="http://schemas.microsoft.com/office/powerpoint/2010/main" val="2410056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31</a:t>
            </a:fld>
            <a:endParaRPr lang="en-US"/>
          </a:p>
        </p:txBody>
      </p:sp>
    </p:spTree>
    <p:extLst>
      <p:ext uri="{BB962C8B-B14F-4D97-AF65-F5344CB8AC3E}">
        <p14:creationId xmlns:p14="http://schemas.microsoft.com/office/powerpoint/2010/main" val="3232721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32</a:t>
            </a:fld>
            <a:endParaRPr lang="en-US"/>
          </a:p>
        </p:txBody>
      </p:sp>
    </p:spTree>
    <p:extLst>
      <p:ext uri="{BB962C8B-B14F-4D97-AF65-F5344CB8AC3E}">
        <p14:creationId xmlns:p14="http://schemas.microsoft.com/office/powerpoint/2010/main" val="1519071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33</a:t>
            </a:fld>
            <a:endParaRPr lang="en-US"/>
          </a:p>
        </p:txBody>
      </p:sp>
    </p:spTree>
    <p:extLst>
      <p:ext uri="{BB962C8B-B14F-4D97-AF65-F5344CB8AC3E}">
        <p14:creationId xmlns:p14="http://schemas.microsoft.com/office/powerpoint/2010/main" val="734395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34</a:t>
            </a:fld>
            <a:endParaRPr lang="en-US"/>
          </a:p>
        </p:txBody>
      </p:sp>
    </p:spTree>
    <p:extLst>
      <p:ext uri="{BB962C8B-B14F-4D97-AF65-F5344CB8AC3E}">
        <p14:creationId xmlns:p14="http://schemas.microsoft.com/office/powerpoint/2010/main" val="68135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35</a:t>
            </a:fld>
            <a:endParaRPr lang="en-US"/>
          </a:p>
        </p:txBody>
      </p:sp>
    </p:spTree>
    <p:extLst>
      <p:ext uri="{BB962C8B-B14F-4D97-AF65-F5344CB8AC3E}">
        <p14:creationId xmlns:p14="http://schemas.microsoft.com/office/powerpoint/2010/main" val="3420891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7/20/2018 8:04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68791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37</a:t>
            </a:fld>
            <a:endParaRPr lang="en-US"/>
          </a:p>
        </p:txBody>
      </p:sp>
    </p:spTree>
    <p:extLst>
      <p:ext uri="{BB962C8B-B14F-4D97-AF65-F5344CB8AC3E}">
        <p14:creationId xmlns:p14="http://schemas.microsoft.com/office/powerpoint/2010/main" val="22716329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38</a:t>
            </a:fld>
            <a:endParaRPr lang="en-US"/>
          </a:p>
        </p:txBody>
      </p:sp>
    </p:spTree>
    <p:extLst>
      <p:ext uri="{BB962C8B-B14F-4D97-AF65-F5344CB8AC3E}">
        <p14:creationId xmlns:p14="http://schemas.microsoft.com/office/powerpoint/2010/main" val="2713602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39</a:t>
            </a:fld>
            <a:endParaRPr lang="en-US"/>
          </a:p>
        </p:txBody>
      </p:sp>
    </p:spTree>
    <p:extLst>
      <p:ext uri="{BB962C8B-B14F-4D97-AF65-F5344CB8AC3E}">
        <p14:creationId xmlns:p14="http://schemas.microsoft.com/office/powerpoint/2010/main" val="1458664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a:t>
            </a:fld>
            <a:endParaRPr lang="en-US"/>
          </a:p>
        </p:txBody>
      </p:sp>
    </p:spTree>
    <p:extLst>
      <p:ext uri="{BB962C8B-B14F-4D97-AF65-F5344CB8AC3E}">
        <p14:creationId xmlns:p14="http://schemas.microsoft.com/office/powerpoint/2010/main" val="28926505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40</a:t>
            </a:fld>
            <a:endParaRPr lang="en-US"/>
          </a:p>
        </p:txBody>
      </p:sp>
    </p:spTree>
    <p:extLst>
      <p:ext uri="{BB962C8B-B14F-4D97-AF65-F5344CB8AC3E}">
        <p14:creationId xmlns:p14="http://schemas.microsoft.com/office/powerpoint/2010/main" val="3264712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41</a:t>
            </a:fld>
            <a:endParaRPr lang="en-US"/>
          </a:p>
        </p:txBody>
      </p:sp>
    </p:spTree>
    <p:extLst>
      <p:ext uri="{BB962C8B-B14F-4D97-AF65-F5344CB8AC3E}">
        <p14:creationId xmlns:p14="http://schemas.microsoft.com/office/powerpoint/2010/main" val="27005587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42</a:t>
            </a:fld>
            <a:endParaRPr lang="en-US"/>
          </a:p>
        </p:txBody>
      </p:sp>
    </p:spTree>
    <p:extLst>
      <p:ext uri="{BB962C8B-B14F-4D97-AF65-F5344CB8AC3E}">
        <p14:creationId xmlns:p14="http://schemas.microsoft.com/office/powerpoint/2010/main" val="15526673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43</a:t>
            </a:fld>
            <a:endParaRPr lang="en-US"/>
          </a:p>
        </p:txBody>
      </p:sp>
    </p:spTree>
    <p:extLst>
      <p:ext uri="{BB962C8B-B14F-4D97-AF65-F5344CB8AC3E}">
        <p14:creationId xmlns:p14="http://schemas.microsoft.com/office/powerpoint/2010/main" val="35092956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44</a:t>
            </a:fld>
            <a:endParaRPr lang="en-US"/>
          </a:p>
        </p:txBody>
      </p:sp>
    </p:spTree>
    <p:extLst>
      <p:ext uri="{BB962C8B-B14F-4D97-AF65-F5344CB8AC3E}">
        <p14:creationId xmlns:p14="http://schemas.microsoft.com/office/powerpoint/2010/main" val="984581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a:t>
            </a:fld>
            <a:endParaRPr lang="en-US"/>
          </a:p>
        </p:txBody>
      </p:sp>
    </p:spTree>
    <p:extLst>
      <p:ext uri="{BB962C8B-B14F-4D97-AF65-F5344CB8AC3E}">
        <p14:creationId xmlns:p14="http://schemas.microsoft.com/office/powerpoint/2010/main" val="4128533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a:t>
            </a:fld>
            <a:endParaRPr lang="en-US"/>
          </a:p>
        </p:txBody>
      </p:sp>
    </p:spTree>
    <p:extLst>
      <p:ext uri="{BB962C8B-B14F-4D97-AF65-F5344CB8AC3E}">
        <p14:creationId xmlns:p14="http://schemas.microsoft.com/office/powerpoint/2010/main" val="399456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a:t>
            </a:fld>
            <a:endParaRPr lang="en-US"/>
          </a:p>
        </p:txBody>
      </p:sp>
    </p:spTree>
    <p:extLst>
      <p:ext uri="{BB962C8B-B14F-4D97-AF65-F5344CB8AC3E}">
        <p14:creationId xmlns:p14="http://schemas.microsoft.com/office/powerpoint/2010/main" val="408584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a:p>
        </p:txBody>
      </p:sp>
    </p:spTree>
    <p:extLst>
      <p:ext uri="{BB962C8B-B14F-4D97-AF65-F5344CB8AC3E}">
        <p14:creationId xmlns:p14="http://schemas.microsoft.com/office/powerpoint/2010/main" val="1289018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dirty="0"/>
              <a:t>User Defined Routes</a:t>
            </a:r>
          </a:p>
          <a:p>
            <a:endParaRPr lang="en-US" dirty="0"/>
          </a:p>
          <a:p>
            <a:r>
              <a:rPr lang="en-US" dirty="0"/>
              <a:t>Ability to control traffic flow</a:t>
            </a:r>
          </a:p>
          <a:p>
            <a:endParaRPr lang="en-US" dirty="0"/>
          </a:p>
          <a:p>
            <a:r>
              <a:rPr lang="en-US" dirty="0"/>
              <a:t>Imagine we have two subnets within one Vnet</a:t>
            </a:r>
          </a:p>
          <a:p>
            <a:r>
              <a:rPr lang="en-US" dirty="0"/>
              <a:t>By default all machines in a Vnet can communicate with each other so there is full routed network between them</a:t>
            </a:r>
          </a:p>
          <a:p>
            <a:r>
              <a:rPr lang="en-US" dirty="0"/>
              <a:t>You don’t want your front end subnet communicate directly with your back end subnet </a:t>
            </a:r>
          </a:p>
          <a:p>
            <a:r>
              <a:rPr lang="en-US" dirty="0"/>
              <a:t>You want to have your own firewall appliance or an IDS system in between the traffic flow to accomplish that solution we can use User Defined Routes to force the traffic coming to backend subnet that is coming from front end subnet through the firewall instance</a:t>
            </a:r>
          </a:p>
          <a:p>
            <a:endParaRPr lang="en-US" dirty="0"/>
          </a:p>
          <a:p>
            <a:r>
              <a:rPr lang="en-US" dirty="0"/>
              <a:t>You can configure UDR’s for both internal traffic and the traffic leaving your Azure network</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483076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7/20/2018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367867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7/20/2018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4681956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5436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57627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3814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9" name="Rectangle 8"/>
          <p:cNvSpPr/>
          <p:nvPr userDrawn="1"/>
        </p:nvSpPr>
        <p:spPr bwMode="auto">
          <a:xfrm>
            <a:off x="0"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3242414295"/>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7" name="Rectangle 6"/>
          <p:cNvSpPr/>
          <p:nvPr userDrawn="1"/>
        </p:nvSpPr>
        <p:spPr bwMode="auto">
          <a:xfrm>
            <a:off x="0" y="0"/>
            <a:ext cx="12176826"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656" y="6086072"/>
            <a:ext cx="1344637" cy="288081"/>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ext uri="{BB962C8B-B14F-4D97-AF65-F5344CB8AC3E}">
        <p14:creationId xmlns:p14="http://schemas.microsoft.com/office/powerpoint/2010/main" val="218857988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1" y="3083658"/>
            <a:ext cx="3220156" cy="690686"/>
          </a:xfrm>
          <a:prstGeom prst="rect">
            <a:avLst/>
          </a:prstGeom>
        </p:spPr>
      </p:pic>
      <p:sp>
        <p:nvSpPr>
          <p:cNvPr id="6" name="Text Box 3"/>
          <p:cNvSpPr txBox="1">
            <a:spLocks noChangeArrowheads="1"/>
          </p:cNvSpPr>
          <p:nvPr userDrawn="1"/>
        </p:nvSpPr>
        <p:spPr bwMode="blackWhite">
          <a:xfrm>
            <a:off x="269241" y="6170059"/>
            <a:ext cx="11623331" cy="395317"/>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r>
              <a:rPr lang="en-US" sz="685">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360536059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59"/>
            <a:ext cx="11623331" cy="395317"/>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r>
              <a:rPr lang="en-US" sz="685">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82153121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474" indent="-284474">
              <a:buClr>
                <a:schemeClr val="tx1"/>
              </a:buClr>
              <a:buSzPct val="90000"/>
              <a:buFont typeface="Wingdings" panose="05000000000000000000" pitchFamily="2" charset="2"/>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2" indent="-275149">
              <a:buClr>
                <a:schemeClr val="tx1"/>
              </a:buClr>
              <a:buSzPct val="90000"/>
              <a:buFont typeface="Wingdings" panose="05000000000000000000" pitchFamily="2" charset="2"/>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096" indent="-284474">
              <a:buClr>
                <a:schemeClr val="tx1"/>
              </a:buClr>
              <a:buSzPct val="90000"/>
              <a:buFont typeface="Wingdings" panose="05000000000000000000" pitchFamily="2" charset="2"/>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46" indent="-223849">
              <a:buClr>
                <a:schemeClr val="tx1"/>
              </a:buClr>
              <a:buSzPct val="90000"/>
              <a:buFont typeface="Wingdings" panose="05000000000000000000" pitchFamily="2" charset="2"/>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793" indent="-223849">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sz="4705">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85380631"/>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7/20/2018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026627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33682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7726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2002175716"/>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992047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65462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632481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35359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446043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7/20/2018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64315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12489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947004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244527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408792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041147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098866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4616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7170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7003136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6607801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7/20/2018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215567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223281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3283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02064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71749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582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239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5298874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811704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093342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16129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7/20/2018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7097949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13716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Question….</a:t>
            </a:r>
          </a:p>
        </p:txBody>
      </p:sp>
      <p:sp>
        <p:nvSpPr>
          <p:cNvPr id="3" name="Content Placeholder 2"/>
          <p:cNvSpPr>
            <a:spLocks noGrp="1"/>
          </p:cNvSpPr>
          <p:nvPr>
            <p:ph idx="1"/>
          </p:nvPr>
        </p:nvSpPr>
        <p:spPr>
          <a:xfrm>
            <a:off x="348250" y="1482872"/>
            <a:ext cx="11433116"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4031055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1"/>
            <a:ext cx="12192000" cy="6260841"/>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Case Study Question….</a:t>
            </a:r>
          </a:p>
        </p:txBody>
      </p:sp>
      <p:sp>
        <p:nvSpPr>
          <p:cNvPr id="3" name="Content Placeholder 2"/>
          <p:cNvSpPr>
            <a:spLocks noGrp="1"/>
          </p:cNvSpPr>
          <p:nvPr>
            <p:ph idx="1"/>
          </p:nvPr>
        </p:nvSpPr>
        <p:spPr>
          <a:xfrm>
            <a:off x="348250" y="1482872"/>
            <a:ext cx="11433116" cy="4712995"/>
          </a:xfrm>
        </p:spPr>
        <p:txBody>
          <a:bodyPr/>
          <a:lstStyle>
            <a:lvl1pPr marL="0" indent="0">
              <a:buNone/>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861161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Answer…</a:t>
            </a:r>
          </a:p>
        </p:txBody>
      </p:sp>
      <p:sp>
        <p:nvSpPr>
          <p:cNvPr id="3" name="Content Placeholder 2"/>
          <p:cNvSpPr>
            <a:spLocks noGrp="1"/>
          </p:cNvSpPr>
          <p:nvPr>
            <p:ph idx="1"/>
          </p:nvPr>
        </p:nvSpPr>
        <p:spPr>
          <a:xfrm>
            <a:off x="348250" y="1482872"/>
            <a:ext cx="11433116"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7754506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solidFill>
                  <a:srgbClr val="3399FF"/>
                </a:solidFill>
              </a:rPr>
              <a:t>LAB</a:t>
            </a:r>
          </a:p>
        </p:txBody>
      </p:sp>
      <p:sp>
        <p:nvSpPr>
          <p:cNvPr id="8" name="Text Placeholder 4">
            <a:extLst>
              <a:ext uri="{FF2B5EF4-FFF2-40B4-BE49-F238E27FC236}">
                <a16:creationId xmlns:a16="http://schemas.microsoft.com/office/drawing/2014/main" id="{10E0EB35-1ACE-4DBD-9585-A5ED9578289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64541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3292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811764"/>
            <a:ext cx="11905861" cy="5859625"/>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66222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2849181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28393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788676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520387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7/20/2018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8280511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7566385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1202940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579142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802499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40892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33147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20.07.2018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0635282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6DB1-B16F-4FBA-A255-3810CE18FE76}"/>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90BF3EB-BFB7-4BAF-9F6B-1A3D1B1175D7}"/>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E109DC2-03A8-4F0A-9F7E-11759CE57E57}"/>
              </a:ext>
            </a:extLst>
          </p:cNvPr>
          <p:cNvSpPr>
            <a:spLocks noGrp="1"/>
          </p:cNvSpPr>
          <p:nvPr>
            <p:ph type="dt" sz="half" idx="10"/>
          </p:nvPr>
        </p:nvSpPr>
        <p:spPr/>
        <p:txBody>
          <a:bodyPr/>
          <a:lstStyle/>
          <a:p>
            <a:fld id="{FF24592F-98EF-4B71-85EF-4A1D46BCF6B0}" type="datetimeFigureOut">
              <a:rPr lang="en-US" smtClean="0"/>
              <a:t>7/20/2018</a:t>
            </a:fld>
            <a:endParaRPr lang="en-US"/>
          </a:p>
        </p:txBody>
      </p:sp>
      <p:sp>
        <p:nvSpPr>
          <p:cNvPr id="5" name="Footer Placeholder 4">
            <a:extLst>
              <a:ext uri="{FF2B5EF4-FFF2-40B4-BE49-F238E27FC236}">
                <a16:creationId xmlns:a16="http://schemas.microsoft.com/office/drawing/2014/main" id="{31581E9B-77C6-4BB7-9BE2-28EE0BF151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B6F6CC-6E41-450A-97A3-76C62E7DE4A5}"/>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14932163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4543-772A-4917-88F6-BB9181A3B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91BE0-1B96-4AF3-9E59-106D47DF958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433DE6-F637-4791-9116-A68BA870BB2D}"/>
              </a:ext>
            </a:extLst>
          </p:cNvPr>
          <p:cNvSpPr>
            <a:spLocks noGrp="1"/>
          </p:cNvSpPr>
          <p:nvPr>
            <p:ph type="dt" sz="half" idx="10"/>
          </p:nvPr>
        </p:nvSpPr>
        <p:spPr/>
        <p:txBody>
          <a:bodyPr/>
          <a:lstStyle/>
          <a:p>
            <a:fld id="{FF24592F-98EF-4B71-85EF-4A1D46BCF6B0}" type="datetimeFigureOut">
              <a:rPr lang="en-US" smtClean="0"/>
              <a:t>7/20/2018</a:t>
            </a:fld>
            <a:endParaRPr lang="en-US"/>
          </a:p>
        </p:txBody>
      </p:sp>
      <p:sp>
        <p:nvSpPr>
          <p:cNvPr id="5" name="Footer Placeholder 4">
            <a:extLst>
              <a:ext uri="{FF2B5EF4-FFF2-40B4-BE49-F238E27FC236}">
                <a16:creationId xmlns:a16="http://schemas.microsoft.com/office/drawing/2014/main" id="{F878D712-9FC3-4485-911C-E7A0F2FB9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352B2-E4DA-48FD-A199-65A14805E937}"/>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7225109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8E39-F49B-4AD8-973A-7690B394A973}"/>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4988899-3F78-4001-B189-5A60AFEC7341}"/>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C508F85-9A9D-48CB-BFC6-DC922E86E009}"/>
              </a:ext>
            </a:extLst>
          </p:cNvPr>
          <p:cNvSpPr>
            <a:spLocks noGrp="1"/>
          </p:cNvSpPr>
          <p:nvPr>
            <p:ph type="dt" sz="half" idx="10"/>
          </p:nvPr>
        </p:nvSpPr>
        <p:spPr/>
        <p:txBody>
          <a:bodyPr/>
          <a:lstStyle/>
          <a:p>
            <a:fld id="{FF24592F-98EF-4B71-85EF-4A1D46BCF6B0}" type="datetimeFigureOut">
              <a:rPr lang="en-US" smtClean="0"/>
              <a:t>7/20/2018</a:t>
            </a:fld>
            <a:endParaRPr lang="en-US"/>
          </a:p>
        </p:txBody>
      </p:sp>
      <p:sp>
        <p:nvSpPr>
          <p:cNvPr id="5" name="Footer Placeholder 4">
            <a:extLst>
              <a:ext uri="{FF2B5EF4-FFF2-40B4-BE49-F238E27FC236}">
                <a16:creationId xmlns:a16="http://schemas.microsoft.com/office/drawing/2014/main" id="{BB401535-38F2-4639-AA58-3126A8490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63372-4798-4FE1-AF43-4E67E4E0A12D}"/>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954556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7/20/2018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0196786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88689-764F-4F71-B4A2-BEA4912885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A0521-AEC8-4B72-A923-E42C72C6C7A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2BD782-4901-4A10-8FA6-4D0B12E201D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84C546-B148-4849-BB13-0CF1E7A46942}"/>
              </a:ext>
            </a:extLst>
          </p:cNvPr>
          <p:cNvSpPr>
            <a:spLocks noGrp="1"/>
          </p:cNvSpPr>
          <p:nvPr>
            <p:ph type="dt" sz="half" idx="10"/>
          </p:nvPr>
        </p:nvSpPr>
        <p:spPr/>
        <p:txBody>
          <a:bodyPr/>
          <a:lstStyle/>
          <a:p>
            <a:fld id="{FF24592F-98EF-4B71-85EF-4A1D46BCF6B0}" type="datetimeFigureOut">
              <a:rPr lang="en-US" smtClean="0"/>
              <a:t>7/20/2018</a:t>
            </a:fld>
            <a:endParaRPr lang="en-US"/>
          </a:p>
        </p:txBody>
      </p:sp>
      <p:sp>
        <p:nvSpPr>
          <p:cNvPr id="6" name="Footer Placeholder 5">
            <a:extLst>
              <a:ext uri="{FF2B5EF4-FFF2-40B4-BE49-F238E27FC236}">
                <a16:creationId xmlns:a16="http://schemas.microsoft.com/office/drawing/2014/main" id="{7AE8ABC6-9399-4A7B-9E7D-72A181FFE0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0A1668-2D85-415D-A047-580A02B75631}"/>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37301633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6744-89FA-44A3-B932-FA238A482FC4}"/>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7033AF-CE6D-4597-8A81-45F32642B513}"/>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628FBC1E-1EAA-49E1-9821-0E0ABC7F1BF5}"/>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967043-AFDE-42B2-9778-817C048D941E}"/>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12806F3-2C1A-4743-A200-F48A461EA093}"/>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840EE6-7E24-4910-B262-B8F5E7BE264E}"/>
              </a:ext>
            </a:extLst>
          </p:cNvPr>
          <p:cNvSpPr>
            <a:spLocks noGrp="1"/>
          </p:cNvSpPr>
          <p:nvPr>
            <p:ph type="dt" sz="half" idx="10"/>
          </p:nvPr>
        </p:nvSpPr>
        <p:spPr/>
        <p:txBody>
          <a:bodyPr/>
          <a:lstStyle/>
          <a:p>
            <a:fld id="{FF24592F-98EF-4B71-85EF-4A1D46BCF6B0}" type="datetimeFigureOut">
              <a:rPr lang="en-US" smtClean="0"/>
              <a:t>7/20/2018</a:t>
            </a:fld>
            <a:endParaRPr lang="en-US"/>
          </a:p>
        </p:txBody>
      </p:sp>
      <p:sp>
        <p:nvSpPr>
          <p:cNvPr id="8" name="Footer Placeholder 7">
            <a:extLst>
              <a:ext uri="{FF2B5EF4-FFF2-40B4-BE49-F238E27FC236}">
                <a16:creationId xmlns:a16="http://schemas.microsoft.com/office/drawing/2014/main" id="{0507C05F-FB27-4497-8C71-FE0B8AF62E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AEE379-068F-4D8A-B57A-8934A3F4590B}"/>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6837252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05A64-B90A-4AF8-8CFD-9224904B69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610B60-E65D-46A3-92AF-773A1AD09566}"/>
              </a:ext>
            </a:extLst>
          </p:cNvPr>
          <p:cNvSpPr>
            <a:spLocks noGrp="1"/>
          </p:cNvSpPr>
          <p:nvPr>
            <p:ph type="dt" sz="half" idx="10"/>
          </p:nvPr>
        </p:nvSpPr>
        <p:spPr/>
        <p:txBody>
          <a:bodyPr/>
          <a:lstStyle/>
          <a:p>
            <a:fld id="{FF24592F-98EF-4B71-85EF-4A1D46BCF6B0}" type="datetimeFigureOut">
              <a:rPr lang="en-US" smtClean="0"/>
              <a:t>7/20/2018</a:t>
            </a:fld>
            <a:endParaRPr lang="en-US"/>
          </a:p>
        </p:txBody>
      </p:sp>
      <p:sp>
        <p:nvSpPr>
          <p:cNvPr id="4" name="Footer Placeholder 3">
            <a:extLst>
              <a:ext uri="{FF2B5EF4-FFF2-40B4-BE49-F238E27FC236}">
                <a16:creationId xmlns:a16="http://schemas.microsoft.com/office/drawing/2014/main" id="{EC0D2ACE-9638-4952-9540-1324EA9790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2679D9-AE5A-41B9-A1F4-C7C6E425AB71}"/>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8700988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57E22C-7952-4116-86C4-C01B4FB7D775}"/>
              </a:ext>
            </a:extLst>
          </p:cNvPr>
          <p:cNvSpPr>
            <a:spLocks noGrp="1"/>
          </p:cNvSpPr>
          <p:nvPr>
            <p:ph type="dt" sz="half" idx="10"/>
          </p:nvPr>
        </p:nvSpPr>
        <p:spPr/>
        <p:txBody>
          <a:bodyPr/>
          <a:lstStyle/>
          <a:p>
            <a:fld id="{FF24592F-98EF-4B71-85EF-4A1D46BCF6B0}" type="datetimeFigureOut">
              <a:rPr lang="en-US" smtClean="0"/>
              <a:t>7/20/2018</a:t>
            </a:fld>
            <a:endParaRPr lang="en-US"/>
          </a:p>
        </p:txBody>
      </p:sp>
      <p:sp>
        <p:nvSpPr>
          <p:cNvPr id="3" name="Footer Placeholder 2">
            <a:extLst>
              <a:ext uri="{FF2B5EF4-FFF2-40B4-BE49-F238E27FC236}">
                <a16:creationId xmlns:a16="http://schemas.microsoft.com/office/drawing/2014/main" id="{E8184BD4-695F-4C66-A913-0EA8708FDF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D26A2A-E3C1-4771-97F6-E65DB689BE08}"/>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6841519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873E-67D0-4816-91FD-AF4466512709}"/>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FCA1A3D-3F97-448D-B523-3C49A62BD502}"/>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E5D105-70FC-4B6D-8618-DB934F77D69E}"/>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5557E9B-5955-41C0-9E42-356D1B0E8A13}"/>
              </a:ext>
            </a:extLst>
          </p:cNvPr>
          <p:cNvSpPr>
            <a:spLocks noGrp="1"/>
          </p:cNvSpPr>
          <p:nvPr>
            <p:ph type="dt" sz="half" idx="10"/>
          </p:nvPr>
        </p:nvSpPr>
        <p:spPr/>
        <p:txBody>
          <a:bodyPr/>
          <a:lstStyle/>
          <a:p>
            <a:fld id="{FF24592F-98EF-4B71-85EF-4A1D46BCF6B0}" type="datetimeFigureOut">
              <a:rPr lang="en-US" smtClean="0"/>
              <a:t>7/20/2018</a:t>
            </a:fld>
            <a:endParaRPr lang="en-US"/>
          </a:p>
        </p:txBody>
      </p:sp>
      <p:sp>
        <p:nvSpPr>
          <p:cNvPr id="6" name="Footer Placeholder 5">
            <a:extLst>
              <a:ext uri="{FF2B5EF4-FFF2-40B4-BE49-F238E27FC236}">
                <a16:creationId xmlns:a16="http://schemas.microsoft.com/office/drawing/2014/main" id="{5266D6B2-7B56-4A42-B887-9810B5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B2CDE5-C9F1-4F89-AFFB-B97666546E10}"/>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5669194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F83C5-86BC-429C-B4C2-643BF031A11B}"/>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4B33C56-9B53-4B4C-A201-2F075E3F6F15}"/>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E27F526-4091-493A-BEAE-0FD49E1C2775}"/>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4D17C04-E5F5-4688-87CE-EF315E7DFB8E}"/>
              </a:ext>
            </a:extLst>
          </p:cNvPr>
          <p:cNvSpPr>
            <a:spLocks noGrp="1"/>
          </p:cNvSpPr>
          <p:nvPr>
            <p:ph type="dt" sz="half" idx="10"/>
          </p:nvPr>
        </p:nvSpPr>
        <p:spPr/>
        <p:txBody>
          <a:bodyPr/>
          <a:lstStyle/>
          <a:p>
            <a:fld id="{FF24592F-98EF-4B71-85EF-4A1D46BCF6B0}" type="datetimeFigureOut">
              <a:rPr lang="en-US" smtClean="0"/>
              <a:t>7/20/2018</a:t>
            </a:fld>
            <a:endParaRPr lang="en-US"/>
          </a:p>
        </p:txBody>
      </p:sp>
      <p:sp>
        <p:nvSpPr>
          <p:cNvPr id="6" name="Footer Placeholder 5">
            <a:extLst>
              <a:ext uri="{FF2B5EF4-FFF2-40B4-BE49-F238E27FC236}">
                <a16:creationId xmlns:a16="http://schemas.microsoft.com/office/drawing/2014/main" id="{BDCCC485-F9C5-49F3-AB70-64A3D7EE54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6BA10-0B54-4D57-9837-07F41066E0F1}"/>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13608593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233D-5A37-401E-AEAA-4462F326A6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773557-B108-4C0B-BEB7-01BCAACF877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D8D85-D35E-4ECC-9531-081EBD13E3F6}"/>
              </a:ext>
            </a:extLst>
          </p:cNvPr>
          <p:cNvSpPr>
            <a:spLocks noGrp="1"/>
          </p:cNvSpPr>
          <p:nvPr>
            <p:ph type="dt" sz="half" idx="10"/>
          </p:nvPr>
        </p:nvSpPr>
        <p:spPr/>
        <p:txBody>
          <a:bodyPr/>
          <a:lstStyle/>
          <a:p>
            <a:fld id="{FF24592F-98EF-4B71-85EF-4A1D46BCF6B0}" type="datetimeFigureOut">
              <a:rPr lang="en-US" smtClean="0"/>
              <a:t>7/20/2018</a:t>
            </a:fld>
            <a:endParaRPr lang="en-US"/>
          </a:p>
        </p:txBody>
      </p:sp>
      <p:sp>
        <p:nvSpPr>
          <p:cNvPr id="5" name="Footer Placeholder 4">
            <a:extLst>
              <a:ext uri="{FF2B5EF4-FFF2-40B4-BE49-F238E27FC236}">
                <a16:creationId xmlns:a16="http://schemas.microsoft.com/office/drawing/2014/main" id="{A7EF531C-CA5B-4C3A-84DD-FBBFEE45A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B437A-DCA5-4078-855E-D95EA64ACEB0}"/>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40132997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810ABE-1DD5-4FC5-B032-01F4C0E91ABA}"/>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596F04-819B-4CF2-AF83-C2D706B8D59C}"/>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9A14E-9FBC-440E-83A4-6A7DA83C0A17}"/>
              </a:ext>
            </a:extLst>
          </p:cNvPr>
          <p:cNvSpPr>
            <a:spLocks noGrp="1"/>
          </p:cNvSpPr>
          <p:nvPr>
            <p:ph type="dt" sz="half" idx="10"/>
          </p:nvPr>
        </p:nvSpPr>
        <p:spPr/>
        <p:txBody>
          <a:bodyPr/>
          <a:lstStyle/>
          <a:p>
            <a:fld id="{FF24592F-98EF-4B71-85EF-4A1D46BCF6B0}" type="datetimeFigureOut">
              <a:rPr lang="en-US" smtClean="0"/>
              <a:t>7/20/2018</a:t>
            </a:fld>
            <a:endParaRPr lang="en-US"/>
          </a:p>
        </p:txBody>
      </p:sp>
      <p:sp>
        <p:nvSpPr>
          <p:cNvPr id="5" name="Footer Placeholder 4">
            <a:extLst>
              <a:ext uri="{FF2B5EF4-FFF2-40B4-BE49-F238E27FC236}">
                <a16:creationId xmlns:a16="http://schemas.microsoft.com/office/drawing/2014/main" id="{E5AFDB49-BDE0-4EDB-ACEE-9480DDDF43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F7E26-D472-43D8-971A-C4B8D7969AC0}"/>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4307953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2399"/>
            </a:lvl1pPr>
          </a:lstStyle>
          <a:p>
            <a:r>
              <a:rPr lang="en-US" dirty="0"/>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7/20/2018</a:t>
            </a:fld>
            <a:endParaRPr lang="en-US"/>
          </a:p>
        </p:txBody>
      </p:sp>
      <p:sp>
        <p:nvSpPr>
          <p:cNvPr id="5" name="Slide Number Placeholder 4"/>
          <p:cNvSpPr>
            <a:spLocks noGrp="1"/>
          </p:cNvSpPr>
          <p:nvPr>
            <p:ph type="sldNum" sz="quarter" idx="12"/>
          </p:nvPr>
        </p:nvSpPr>
        <p:spPr>
          <a:xfrm>
            <a:off x="8850631" y="6356354"/>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6" y="1143000"/>
            <a:ext cx="11173968" cy="4956048"/>
          </a:xfrm>
        </p:spPr>
        <p:txBody>
          <a:bodyPr/>
          <a:lstStyle>
            <a:lvl1pPr>
              <a:lnSpc>
                <a:spcPct val="114000"/>
              </a:lnSpc>
              <a:spcAft>
                <a:spcPts val="225"/>
              </a:spcAft>
              <a:defRPr/>
            </a:lvl1pPr>
            <a:lvl2pPr>
              <a:lnSpc>
                <a:spcPct val="114000"/>
              </a:lnSpc>
              <a:spcAft>
                <a:spcPts val="225"/>
              </a:spcAft>
              <a:buSzPct val="90000"/>
              <a:defRPr/>
            </a:lvl2pPr>
            <a:lvl3pPr>
              <a:lnSpc>
                <a:spcPct val="114000"/>
              </a:lnSpc>
              <a:spcAft>
                <a:spcPts val="225"/>
              </a:spcAft>
              <a:defRPr/>
            </a:lvl3pPr>
            <a:lvl4pPr>
              <a:lnSpc>
                <a:spcPct val="114000"/>
              </a:lnSpc>
              <a:spcAft>
                <a:spcPts val="225"/>
              </a:spcAft>
              <a:defRPr/>
            </a:lvl4pPr>
            <a:lvl5pPr>
              <a:lnSpc>
                <a:spcPct val="114000"/>
              </a:lnSpc>
              <a:spcAft>
                <a:spcPts val="225"/>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6780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9" name="Rectangle 8"/>
          <p:cNvSpPr/>
          <p:nvPr userDrawn="1"/>
        </p:nvSpPr>
        <p:spPr bwMode="auto">
          <a:xfrm>
            <a:off x="0"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1225" y="3905086"/>
            <a:ext cx="7482657" cy="1160110"/>
          </a:xfrm>
          <a:noFill/>
        </p:spPr>
        <p:txBody>
          <a:bodyPr wrap="square" lIns="182880" tIns="146304" rIns="182880" bIns="146304">
            <a:spAutoFit/>
          </a:bodyPr>
          <a:lstStyle>
            <a:lvl1pPr marL="0" indent="0">
              <a:spcBef>
                <a:spcPts val="0"/>
              </a:spcBef>
              <a:buNone/>
              <a:defRPr sz="3137"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0"/>
            <a:ext cx="7470206" cy="861019"/>
          </a:xfrm>
          <a:noFill/>
        </p:spPr>
        <p:txBody>
          <a:bodyPr wrap="square" lIns="182880" tIns="146304" rIns="182880" bIns="146304">
            <a:spAutoFit/>
          </a:bodyPr>
          <a:lstStyle>
            <a:lvl1pPr marL="0" indent="0">
              <a:spcBef>
                <a:spcPts val="0"/>
              </a:spcBef>
              <a:buNone/>
              <a:defRPr sz="4117"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0203" y="6084495"/>
            <a:ext cx="1341090" cy="287322"/>
          </a:xfrm>
          <a:prstGeom prst="rect">
            <a:avLst/>
          </a:prstGeom>
        </p:spPr>
      </p:pic>
    </p:spTree>
    <p:extLst>
      <p:ext uri="{BB962C8B-B14F-4D97-AF65-F5344CB8AC3E}">
        <p14:creationId xmlns:p14="http://schemas.microsoft.com/office/powerpoint/2010/main" val="3539338986"/>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7/20/2018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287473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hasCustomPrompt="1"/>
          </p:nvPr>
        </p:nvSpPr>
        <p:spPr>
          <a:xfrm>
            <a:off x="241225" y="3905086"/>
            <a:ext cx="7482657" cy="1160110"/>
          </a:xfrm>
          <a:noFill/>
        </p:spPr>
        <p:txBody>
          <a:bodyPr wrap="square" lIns="182880" tIns="146304" rIns="182880" bIns="146304">
            <a:spAutoFit/>
          </a:bodyPr>
          <a:lstStyle>
            <a:lvl1pPr marL="0" indent="0">
              <a:spcBef>
                <a:spcPts val="0"/>
              </a:spcBef>
              <a:buNone/>
              <a:defRPr sz="3137"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0"/>
            <a:ext cx="7470206" cy="861019"/>
          </a:xfrm>
          <a:noFill/>
        </p:spPr>
        <p:txBody>
          <a:bodyPr wrap="square" lIns="182880" tIns="146304" rIns="182880" bIns="146304">
            <a:spAutoFit/>
          </a:bodyPr>
          <a:lstStyle>
            <a:lvl1pPr marL="0" indent="0">
              <a:spcBef>
                <a:spcPts val="0"/>
              </a:spcBef>
              <a:buNone/>
              <a:defRPr sz="4117"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3" y="6084495"/>
            <a:ext cx="1341090" cy="287322"/>
          </a:xfrm>
          <a:prstGeom prst="rect">
            <a:avLst/>
          </a:prstGeom>
        </p:spPr>
      </p:pic>
    </p:spTree>
    <p:extLst>
      <p:ext uri="{BB962C8B-B14F-4D97-AF65-F5344CB8AC3E}">
        <p14:creationId xmlns:p14="http://schemas.microsoft.com/office/powerpoint/2010/main" val="2533910347"/>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9" name="Rectangle 8"/>
          <p:cNvSpPr/>
          <p:nvPr userDrawn="1"/>
        </p:nvSpPr>
        <p:spPr bwMode="auto">
          <a:xfrm>
            <a:off x="0" y="0"/>
            <a:ext cx="12176826"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656" y="6086072"/>
            <a:ext cx="1344637" cy="288081"/>
          </a:xfrm>
          <a:prstGeom prst="rect">
            <a:avLst/>
          </a:prstGeom>
        </p:spPr>
      </p:pic>
      <p:sp>
        <p:nvSpPr>
          <p:cNvPr id="14" name="Text Placeholder 4"/>
          <p:cNvSpPr>
            <a:spLocks noGrp="1"/>
          </p:cNvSpPr>
          <p:nvPr>
            <p:ph type="body" sz="quarter" idx="13" hasCustomPrompt="1"/>
          </p:nvPr>
        </p:nvSpPr>
        <p:spPr>
          <a:xfrm>
            <a:off x="241225" y="3905086"/>
            <a:ext cx="7482657" cy="1160110"/>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3874" y="2808470"/>
            <a:ext cx="7470206"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2519493908"/>
      </p:ext>
    </p:extLst>
  </p:cSld>
  <p:clrMapOvr>
    <a:masterClrMapping/>
  </p:clrMapOvr>
  <p:extLst mod="1">
    <p:ext uri="{DCECCB84-F9BA-43D5-87BE-67443E8EF086}">
      <p15:sldGuideLst xmlns:p15="http://schemas.microsoft.com/office/powerpoint/2012/main">
        <p15:guide id="4" orient="horz" pos="4401">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9" name="Rectangle 8"/>
          <p:cNvSpPr/>
          <p:nvPr userDrawn="1"/>
        </p:nvSpPr>
        <p:spPr bwMode="auto">
          <a:xfrm>
            <a:off x="0"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184184772"/>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tx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2199578244"/>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6" name="Rectangle 5"/>
          <p:cNvSpPr/>
          <p:nvPr userDrawn="1"/>
        </p:nvSpPr>
        <p:spPr bwMode="auto">
          <a:xfrm>
            <a:off x="0" y="0"/>
            <a:ext cx="12176826" cy="6858000"/>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4550689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40724706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6935843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0743772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7954054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52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7/20/2018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3336647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16563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1410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7371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27510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67487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17794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736840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09233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87967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13"/>
            <a:ext cx="5378550" cy="1493941"/>
          </a:xfrm>
        </p:spPr>
        <p:txBody>
          <a:bodyPr/>
          <a:lstStyle>
            <a:lvl1pPr>
              <a:defRPr sz="4705"/>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571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7/20/2018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0589675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062062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678691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64273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13110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5980675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77401025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6702365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025125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1729433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753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image" Target="../media/image2.emf"/><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41" Type="http://schemas.openxmlformats.org/officeDocument/2006/relationships/image" Target="../media/image12.png"/><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theme" Target="../theme/theme5.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8" Type="http://schemas.openxmlformats.org/officeDocument/2006/relationships/slideLayout" Target="../slideLayouts/slideLayout76.xml"/><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406B1-5395-4EAD-BD16-C032EA563FF8}" type="datetimeFigureOut">
              <a:rPr lang="en-US" smtClean="0"/>
              <a:t>7/20/2018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9E620-94DA-46AD-A290-2756EFB5EED5}" type="slidenum">
              <a:rPr lang="en-US" smtClean="0"/>
              <a:t>‹#›</a:t>
            </a:fld>
            <a:endParaRPr lang="en-US"/>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72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4221745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4"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9967443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833592-CA8D-40D0-A543-0EB0DC745D7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8C9847-5AA0-4480-B42A-5A458761DE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40474-A658-4BB7-AD4B-BC6460403DB0}"/>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F24592F-98EF-4B71-85EF-4A1D46BCF6B0}" type="datetimeFigureOut">
              <a:rPr lang="en-US" smtClean="0"/>
              <a:t>7/20/2018</a:t>
            </a:fld>
            <a:endParaRPr lang="en-US"/>
          </a:p>
        </p:txBody>
      </p:sp>
      <p:sp>
        <p:nvSpPr>
          <p:cNvPr id="5" name="Footer Placeholder 4">
            <a:extLst>
              <a:ext uri="{FF2B5EF4-FFF2-40B4-BE49-F238E27FC236}">
                <a16:creationId xmlns:a16="http://schemas.microsoft.com/office/drawing/2014/main" id="{1F632335-393D-40EE-ACBB-6989019B347C}"/>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B13A0D-5411-4049-BD35-4334E727B18A}"/>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42F4394-ECB8-47EE-8243-CBEC14438083}" type="slidenum">
              <a:rPr lang="en-US" smtClean="0"/>
              <a:t>‹#›</a:t>
            </a:fld>
            <a:endParaRPr lang="en-US"/>
          </a:p>
        </p:txBody>
      </p:sp>
    </p:spTree>
    <p:extLst>
      <p:ext uri="{BB962C8B-B14F-4D97-AF65-F5344CB8AC3E}">
        <p14:creationId xmlns:p14="http://schemas.microsoft.com/office/powerpoint/2010/main" val="279944748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05316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val="0"/>
              </a:ext>
            </a:extLst>
          </a:blip>
          <a:stretch>
            <a:fillRect/>
          </a:stretch>
        </p:blipFill>
        <p:spPr>
          <a:xfrm rot="5400000">
            <a:off x="10325053" y="1906413"/>
            <a:ext cx="4214127" cy="401304"/>
          </a:xfrm>
          <a:prstGeom prst="rect">
            <a:avLst/>
          </a:prstGeom>
        </p:spPr>
      </p:pic>
    </p:spTree>
    <p:extLst>
      <p:ext uri="{BB962C8B-B14F-4D97-AF65-F5344CB8AC3E}">
        <p14:creationId xmlns:p14="http://schemas.microsoft.com/office/powerpoint/2010/main" val="417734550"/>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Lst>
  <p:txStyles>
    <p:titleStyle>
      <a:lvl1pPr algn="l" defTabSz="913355" rtl="0" eaLnBrk="1" latinLnBrk="0" hangingPunct="1">
        <a:lnSpc>
          <a:spcPct val="90000"/>
        </a:lnSpc>
        <a:spcBef>
          <a:spcPct val="0"/>
        </a:spcBef>
        <a:buNone/>
        <a:defRPr lang="en-US" sz="4705"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55" rtl="0" eaLnBrk="1" latinLnBrk="0" hangingPunct="1">
        <a:defRPr sz="1763" kern="1200">
          <a:solidFill>
            <a:schemeClr val="tx1"/>
          </a:solidFill>
          <a:latin typeface="+mn-lt"/>
          <a:ea typeface="+mn-ea"/>
          <a:cs typeface="+mn-cs"/>
        </a:defRPr>
      </a:lvl1pPr>
      <a:lvl2pPr marL="456678" algn="l" defTabSz="913355" rtl="0" eaLnBrk="1" latinLnBrk="0" hangingPunct="1">
        <a:defRPr sz="1763" kern="1200">
          <a:solidFill>
            <a:schemeClr val="tx1"/>
          </a:solidFill>
          <a:latin typeface="+mn-lt"/>
          <a:ea typeface="+mn-ea"/>
          <a:cs typeface="+mn-cs"/>
        </a:defRPr>
      </a:lvl2pPr>
      <a:lvl3pPr marL="913355" algn="l" defTabSz="913355" rtl="0" eaLnBrk="1" latinLnBrk="0" hangingPunct="1">
        <a:defRPr sz="1763" kern="1200">
          <a:solidFill>
            <a:schemeClr val="tx1"/>
          </a:solidFill>
          <a:latin typeface="+mn-lt"/>
          <a:ea typeface="+mn-ea"/>
          <a:cs typeface="+mn-cs"/>
        </a:defRPr>
      </a:lvl3pPr>
      <a:lvl4pPr marL="1370034" algn="l" defTabSz="913355" rtl="0" eaLnBrk="1" latinLnBrk="0" hangingPunct="1">
        <a:defRPr sz="1763" kern="1200">
          <a:solidFill>
            <a:schemeClr val="tx1"/>
          </a:solidFill>
          <a:latin typeface="+mn-lt"/>
          <a:ea typeface="+mn-ea"/>
          <a:cs typeface="+mn-cs"/>
        </a:defRPr>
      </a:lvl4pPr>
      <a:lvl5pPr marL="1826712" algn="l" defTabSz="913355" rtl="0" eaLnBrk="1" latinLnBrk="0" hangingPunct="1">
        <a:defRPr sz="1763" kern="1200">
          <a:solidFill>
            <a:schemeClr val="tx1"/>
          </a:solidFill>
          <a:latin typeface="+mn-lt"/>
          <a:ea typeface="+mn-ea"/>
          <a:cs typeface="+mn-cs"/>
        </a:defRPr>
      </a:lvl5pPr>
      <a:lvl6pPr marL="2283390" algn="l" defTabSz="913355" rtl="0" eaLnBrk="1" latinLnBrk="0" hangingPunct="1">
        <a:defRPr sz="1763" kern="1200">
          <a:solidFill>
            <a:schemeClr val="tx1"/>
          </a:solidFill>
          <a:latin typeface="+mn-lt"/>
          <a:ea typeface="+mn-ea"/>
          <a:cs typeface="+mn-cs"/>
        </a:defRPr>
      </a:lvl6pPr>
      <a:lvl7pPr marL="2740066" algn="l" defTabSz="913355" rtl="0" eaLnBrk="1" latinLnBrk="0" hangingPunct="1">
        <a:defRPr sz="1763" kern="1200">
          <a:solidFill>
            <a:schemeClr val="tx1"/>
          </a:solidFill>
          <a:latin typeface="+mn-lt"/>
          <a:ea typeface="+mn-ea"/>
          <a:cs typeface="+mn-cs"/>
        </a:defRPr>
      </a:lvl7pPr>
      <a:lvl8pPr marL="3196745" algn="l" defTabSz="913355" rtl="0" eaLnBrk="1" latinLnBrk="0" hangingPunct="1">
        <a:defRPr sz="1763" kern="1200">
          <a:solidFill>
            <a:schemeClr val="tx1"/>
          </a:solidFill>
          <a:latin typeface="+mn-lt"/>
          <a:ea typeface="+mn-ea"/>
          <a:cs typeface="+mn-cs"/>
        </a:defRPr>
      </a:lvl8pPr>
      <a:lvl9pPr marL="3653423" algn="l" defTabSz="91335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hybrid-networki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hyperlink" Target="https://docs.microsoft.com/en-us/azure/vpn-gateway/vpn-gateway-about-vpn-device" TargetMode="External"/><Relationship Id="rId7"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hyperlink" Target="https://docs.microsoft.com/en-us/azure/expressroute/expressroute-howto-coexist-resource-manager" TargetMode="External"/><Relationship Id="rId4" Type="http://schemas.openxmlformats.org/officeDocument/2006/relationships/hyperlink" Target="https://docs.microsoft.com/en-us/azure/vpn-gateway/vpn-gateway-about-vpn-devic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2.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ocs.microsoft.com/en-us/azure/expressroute/expressroute-connectivity-model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en-us/pricing/details/expressrout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channel9.msdn.com/Shows/Azure-Friday/Azure-Hybrid-Networking-201" TargetMode="External"/><Relationship Id="rId4" Type="http://schemas.openxmlformats.org/officeDocument/2006/relationships/hyperlink" Target="https://channel9.msdn.com/Shows/Azure-Friday/Azure-Hybrid-Networking-10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hyperlink" Target="https://docs.microsoft.com/en-us/azure/load-balancer/load-balancer-overview"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docs.microsoft.com/en-us/azure/load-balancer/load-balancer-outbound-connections"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0.xml"/><Relationship Id="rId1" Type="http://schemas.openxmlformats.org/officeDocument/2006/relationships/tags" Target="../tags/tag4.xml"/><Relationship Id="rId4" Type="http://schemas.openxmlformats.org/officeDocument/2006/relationships/image" Target="../media/image29.emf"/></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ocs.microsoft.com/en-us/azure/application-gateway/application-gateway-introduction"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0.xml"/><Relationship Id="rId1" Type="http://schemas.openxmlformats.org/officeDocument/2006/relationships/tags" Target="../tags/tag5.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docs.microsoft.com/en-us/azure/traffic-manager/traffic-manager-endpoint-types"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learning/exam-70-534.aspx#syllabus-1"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docs.microsoft.com/en-us/azure/dns/dns-overview"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virtual-network/virtual-networks-name-resolution-for-vms-and-role-instances#azure-provided-name-resolution"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hyperlink" Target="https://docs.microsoft.com/en-us/azure/virtual-network/virtual-networks-name-resolution-for-vms-and-role-instances" TargetMode="External"/><Relationship Id="rId4" Type="http://schemas.openxmlformats.org/officeDocument/2006/relationships/hyperlink" Target="https://docs.microsoft.com/en-us/azure/virtual-network/virtual-networks-name-resolution-for-vms-and-role-instances#name-resolution-using-your-own-dns-server"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virtual-network/virtual-network-ip-addresses-overview-arm"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microsoft.com/en-us/download/details.aspx?id=41653"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docs.microsoft.com/en-us/azure/virtual-network/virtual-network-ip-addresses-overview-arm#public-ip-addresse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azure/virtual-network/virtual-networks-public-ip-within-vne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hyperlink" Target="https://docs.microsoft.com/en-us/azure/virtual-network/virtual-networks-ns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virtual-network/virtual-networks-nsg#default-tag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0.xml"/><Relationship Id="rId1" Type="http://schemas.openxmlformats.org/officeDocument/2006/relationships/tags" Target="../tags/tag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dirty="0"/>
          </a:p>
        </p:txBody>
      </p:sp>
      <p:sp>
        <p:nvSpPr>
          <p:cNvPr id="2" name="Title 1"/>
          <p:cNvSpPr>
            <a:spLocks noGrp="1"/>
          </p:cNvSpPr>
          <p:nvPr>
            <p:ph type="ctrTitle"/>
          </p:nvPr>
        </p:nvSpPr>
        <p:spPr>
          <a:solidFill>
            <a:srgbClr val="007233"/>
          </a:solidFill>
        </p:spPr>
        <p:txBody>
          <a:bodyPr/>
          <a:lstStyle/>
          <a:p>
            <a:r>
              <a:rPr lang="en-US" sz="3000" dirty="0"/>
              <a:t>Design Network Implementation</a:t>
            </a:r>
          </a:p>
        </p:txBody>
      </p:sp>
      <p:grpSp>
        <p:nvGrpSpPr>
          <p:cNvPr id="5" name="Group 4">
            <a:extLst>
              <a:ext uri="{FF2B5EF4-FFF2-40B4-BE49-F238E27FC236}">
                <a16:creationId xmlns:a16="http://schemas.microsoft.com/office/drawing/2014/main" id="{A37BF354-D956-44F3-A58E-32E56CC69738}"/>
              </a:ext>
            </a:extLst>
          </p:cNvPr>
          <p:cNvGrpSpPr/>
          <p:nvPr/>
        </p:nvGrpSpPr>
        <p:grpSpPr>
          <a:xfrm>
            <a:off x="4886410" y="1143677"/>
            <a:ext cx="2990466" cy="2967135"/>
            <a:chOff x="124412" y="1926772"/>
            <a:chExt cx="3987288" cy="3956180"/>
          </a:xfrm>
          <a:solidFill>
            <a:schemeClr val="accent2"/>
          </a:solidFill>
        </p:grpSpPr>
        <p:sp>
          <p:nvSpPr>
            <p:cNvPr id="6" name="Hexagon 5">
              <a:extLst>
                <a:ext uri="{FF2B5EF4-FFF2-40B4-BE49-F238E27FC236}">
                  <a16:creationId xmlns:a16="http://schemas.microsoft.com/office/drawing/2014/main" id="{F2BCF338-0B4F-418B-9384-377B0DEA97AB}"/>
                </a:ext>
              </a:extLst>
            </p:cNvPr>
            <p:cNvSpPr/>
            <p:nvPr/>
          </p:nvSpPr>
          <p:spPr>
            <a:xfrm rot="5400000">
              <a:off x="1387158" y="3275045"/>
              <a:ext cx="1464906" cy="125963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vert="vert270" tIns="0" bIns="0" rtlCol="0" anchor="ctr"/>
            <a:lstStyle/>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Azure</a:t>
              </a:r>
            </a:p>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Networking</a:t>
              </a:r>
            </a:p>
          </p:txBody>
        </p:sp>
        <p:sp>
          <p:nvSpPr>
            <p:cNvPr id="7" name="Hexagon 6">
              <a:extLst>
                <a:ext uri="{FF2B5EF4-FFF2-40B4-BE49-F238E27FC236}">
                  <a16:creationId xmlns:a16="http://schemas.microsoft.com/office/drawing/2014/main" id="{86D578E4-37FF-4111-BAEF-8F25475838BE}"/>
                </a:ext>
              </a:extLst>
            </p:cNvPr>
            <p:cNvSpPr/>
            <p:nvPr/>
          </p:nvSpPr>
          <p:spPr>
            <a:xfrm rot="5400000">
              <a:off x="2066740" y="2029408"/>
              <a:ext cx="1464906" cy="125963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vert="vert270" lIns="67500" tIns="0" bIns="0" rtlCol="0" anchor="ctr"/>
            <a:lstStyle/>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Azure DNS</a:t>
              </a:r>
            </a:p>
          </p:txBody>
        </p:sp>
        <p:sp>
          <p:nvSpPr>
            <p:cNvPr id="8" name="Hexagon 7">
              <a:extLst>
                <a:ext uri="{FF2B5EF4-FFF2-40B4-BE49-F238E27FC236}">
                  <a16:creationId xmlns:a16="http://schemas.microsoft.com/office/drawing/2014/main" id="{C622F213-8F9F-4C68-8253-32422217C261}"/>
                </a:ext>
              </a:extLst>
            </p:cNvPr>
            <p:cNvSpPr/>
            <p:nvPr/>
          </p:nvSpPr>
          <p:spPr>
            <a:xfrm rot="5400000">
              <a:off x="2749431" y="3275045"/>
              <a:ext cx="1464906" cy="125963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vert="vert270" lIns="67500" tIns="0" bIns="0" rtlCol="0" anchor="ctr"/>
            <a:lstStyle/>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Hybrid</a:t>
              </a:r>
              <a:r>
                <a:rPr lang="en-US" sz="900" dirty="0">
                  <a:solidFill>
                    <a:prstClr val="white"/>
                  </a:solidFill>
                  <a:latin typeface="Calibri" panose="020F0502020204030204"/>
                </a:rPr>
                <a:t> </a:t>
              </a:r>
              <a:r>
                <a:rPr lang="en-US" sz="1050" dirty="0">
                  <a:solidFill>
                    <a:prstClr val="white"/>
                  </a:solidFill>
                  <a:effectLst>
                    <a:outerShdw blurRad="38100" dist="38100" dir="2700000" algn="tl">
                      <a:srgbClr val="000000">
                        <a:alpha val="43137"/>
                      </a:srgbClr>
                    </a:outerShdw>
                  </a:effectLst>
                  <a:latin typeface="Calibri" panose="020F0502020204030204"/>
                </a:rPr>
                <a:t>Connection</a:t>
              </a:r>
            </a:p>
          </p:txBody>
        </p:sp>
        <p:sp>
          <p:nvSpPr>
            <p:cNvPr id="9" name="Hexagon 8">
              <a:extLst>
                <a:ext uri="{FF2B5EF4-FFF2-40B4-BE49-F238E27FC236}">
                  <a16:creationId xmlns:a16="http://schemas.microsoft.com/office/drawing/2014/main" id="{8DE25C78-5DFB-41CD-A168-1B495E3EFA47}"/>
                </a:ext>
              </a:extLst>
            </p:cNvPr>
            <p:cNvSpPr/>
            <p:nvPr/>
          </p:nvSpPr>
          <p:spPr>
            <a:xfrm rot="5400000">
              <a:off x="2068294" y="4520682"/>
              <a:ext cx="1464906" cy="125963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vert="vert270" lIns="67500" tIns="0" bIns="0" rtlCol="0" anchor="ctr"/>
            <a:lstStyle/>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Network Services</a:t>
              </a:r>
            </a:p>
          </p:txBody>
        </p:sp>
        <p:sp>
          <p:nvSpPr>
            <p:cNvPr id="10" name="Hexagon 9">
              <a:extLst>
                <a:ext uri="{FF2B5EF4-FFF2-40B4-BE49-F238E27FC236}">
                  <a16:creationId xmlns:a16="http://schemas.microsoft.com/office/drawing/2014/main" id="{72A9655B-0B9F-4784-AC9F-B9C0F59F92BC}"/>
                </a:ext>
              </a:extLst>
            </p:cNvPr>
            <p:cNvSpPr/>
            <p:nvPr/>
          </p:nvSpPr>
          <p:spPr>
            <a:xfrm rot="5400000">
              <a:off x="704468" y="2029409"/>
              <a:ext cx="1464906" cy="125963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vert="vert270" lIns="67500" tIns="0" bIns="0" rtlCol="0" anchor="ctr"/>
            <a:lstStyle/>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Monitoring</a:t>
              </a:r>
            </a:p>
          </p:txBody>
        </p:sp>
        <p:sp>
          <p:nvSpPr>
            <p:cNvPr id="11" name="Hexagon 10">
              <a:extLst>
                <a:ext uri="{FF2B5EF4-FFF2-40B4-BE49-F238E27FC236}">
                  <a16:creationId xmlns:a16="http://schemas.microsoft.com/office/drawing/2014/main" id="{EE912020-22EB-4E25-B7FA-73D9C8284A20}"/>
                </a:ext>
              </a:extLst>
            </p:cNvPr>
            <p:cNvSpPr/>
            <p:nvPr/>
          </p:nvSpPr>
          <p:spPr>
            <a:xfrm rot="5400000">
              <a:off x="704468" y="4520682"/>
              <a:ext cx="1464906" cy="125963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vert="vert270" lIns="67500" tIns="0" bIns="0" rtlCol="0" anchor="ctr"/>
            <a:lstStyle/>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Express Route</a:t>
              </a:r>
            </a:p>
          </p:txBody>
        </p:sp>
        <p:sp>
          <p:nvSpPr>
            <p:cNvPr id="12" name="Hexagon 11">
              <a:extLst>
                <a:ext uri="{FF2B5EF4-FFF2-40B4-BE49-F238E27FC236}">
                  <a16:creationId xmlns:a16="http://schemas.microsoft.com/office/drawing/2014/main" id="{D3EFAB32-1C14-46F1-982B-0C6FCFA57107}"/>
                </a:ext>
              </a:extLst>
            </p:cNvPr>
            <p:cNvSpPr/>
            <p:nvPr/>
          </p:nvSpPr>
          <p:spPr>
            <a:xfrm rot="5400000">
              <a:off x="21776" y="3275045"/>
              <a:ext cx="1464906" cy="125963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vert="vert270" lIns="67500" tIns="0" bIns="0" rtlCol="0" anchor="ctr"/>
            <a:lstStyle/>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Security</a:t>
              </a:r>
            </a:p>
          </p:txBody>
        </p:sp>
      </p:grpSp>
    </p:spTree>
    <p:custDataLst>
      <p:tags r:id="rId1"/>
    </p:custDataLst>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pic>
        <p:nvPicPr>
          <p:cNvPr id="1026" name="Picture 2" descr="[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89973" y="1825625"/>
            <a:ext cx="88120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149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sp>
        <p:nvSpPr>
          <p:cNvPr id="3" name="Content Placeholder 2"/>
          <p:cNvSpPr>
            <a:spLocks noGrp="1"/>
          </p:cNvSpPr>
          <p:nvPr>
            <p:ph idx="1"/>
          </p:nvPr>
        </p:nvSpPr>
        <p:spPr/>
        <p:txBody>
          <a:bodyPr/>
          <a:lstStyle/>
          <a:p>
            <a:r>
              <a:rPr lang="en-US" dirty="0"/>
              <a:t>At a high level, most hybrid configurations require 5 resources:</a:t>
            </a:r>
          </a:p>
          <a:p>
            <a:pPr lvl="1"/>
            <a:r>
              <a:rPr lang="en-US" b="1" dirty="0">
                <a:solidFill>
                  <a:srgbClr val="FF0000"/>
                </a:solidFill>
              </a:rPr>
              <a:t>VNET</a:t>
            </a:r>
          </a:p>
          <a:p>
            <a:pPr lvl="1"/>
            <a:r>
              <a:rPr lang="en-US" b="1" dirty="0">
                <a:solidFill>
                  <a:srgbClr val="FF0000"/>
                </a:solidFill>
              </a:rPr>
              <a:t>Gateway Subnet</a:t>
            </a:r>
          </a:p>
          <a:p>
            <a:pPr lvl="1"/>
            <a:r>
              <a:rPr lang="en-US" b="1" dirty="0">
                <a:solidFill>
                  <a:srgbClr val="FF0000"/>
                </a:solidFill>
              </a:rPr>
              <a:t>Azure VNET Gateway</a:t>
            </a:r>
          </a:p>
          <a:p>
            <a:pPr lvl="1"/>
            <a:r>
              <a:rPr lang="en-US" b="1" dirty="0">
                <a:solidFill>
                  <a:srgbClr val="FF0000"/>
                </a:solidFill>
              </a:rPr>
              <a:t>“Local” Gateway</a:t>
            </a:r>
          </a:p>
          <a:p>
            <a:pPr lvl="1"/>
            <a:r>
              <a:rPr lang="en-US" b="1" dirty="0">
                <a:solidFill>
                  <a:srgbClr val="FF0000"/>
                </a:solidFill>
              </a:rPr>
              <a:t>Connection</a:t>
            </a:r>
          </a:p>
          <a:p>
            <a:r>
              <a:rPr lang="en-US" dirty="0"/>
              <a:t>Planning a Hybrid Networking Architecture:</a:t>
            </a:r>
          </a:p>
          <a:p>
            <a:pPr lvl="1"/>
            <a:r>
              <a:rPr lang="en-US" dirty="0">
                <a:hlinkClick r:id="rId3"/>
              </a:rPr>
              <a:t>https://docs.microsoft.com/en-us/azure/vpn-gateway/vpn-gateway-plan-design</a:t>
            </a:r>
            <a:endParaRPr lang="en-US" dirty="0"/>
          </a:p>
          <a:p>
            <a:pPr lvl="1"/>
            <a:endParaRPr lang="en-US" dirty="0"/>
          </a:p>
          <a:p>
            <a:endParaRPr lang="en-US" dirty="0"/>
          </a:p>
        </p:txBody>
      </p:sp>
    </p:spTree>
    <p:extLst>
      <p:ext uri="{BB962C8B-B14F-4D97-AF65-F5344CB8AC3E}">
        <p14:creationId xmlns:p14="http://schemas.microsoft.com/office/powerpoint/2010/main" val="1867269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825625"/>
            <a:ext cx="10515600" cy="2709502"/>
          </a:xfrm>
        </p:spPr>
        <p:txBody>
          <a:bodyPr>
            <a:normAutofit fontScale="85000" lnSpcReduction="20000"/>
          </a:bodyPr>
          <a:lstStyle/>
          <a:p>
            <a:r>
              <a:rPr lang="en-US" dirty="0"/>
              <a:t>VPN</a:t>
            </a:r>
          </a:p>
          <a:p>
            <a:pPr lvl="1"/>
            <a:r>
              <a:rPr lang="en-US" dirty="0"/>
              <a:t>Types</a:t>
            </a:r>
          </a:p>
          <a:p>
            <a:pPr lvl="2"/>
            <a:r>
              <a:rPr lang="en-US" dirty="0"/>
              <a:t>Policy-Based (Static Routing)</a:t>
            </a:r>
          </a:p>
          <a:p>
            <a:pPr lvl="2"/>
            <a:r>
              <a:rPr lang="en-US" dirty="0"/>
              <a:t>Route-Based (Dynamic Routing)</a:t>
            </a:r>
          </a:p>
          <a:p>
            <a:pPr lvl="2"/>
            <a:r>
              <a:rPr lang="en-US" dirty="0"/>
              <a:t>Learn more: </a:t>
            </a:r>
            <a:r>
              <a:rPr lang="en-US" dirty="0">
                <a:hlinkClick r:id="rId3"/>
              </a:rPr>
              <a:t>https://docs.microsoft.com/en-us/azure/architecture/reference-architectures/hybrid-networking/</a:t>
            </a:r>
            <a:endParaRPr lang="en-US" dirty="0"/>
          </a:p>
          <a:p>
            <a:pPr lvl="1"/>
            <a:r>
              <a:rPr lang="en-US" dirty="0"/>
              <a:t>SKUs</a:t>
            </a:r>
          </a:p>
          <a:p>
            <a:pPr lvl="2"/>
            <a:r>
              <a:rPr lang="en-US" dirty="0"/>
              <a:t>Basic (99.9% SLA)</a:t>
            </a:r>
          </a:p>
          <a:p>
            <a:pPr lvl="2"/>
            <a:r>
              <a:rPr lang="en-US" dirty="0"/>
              <a:t>Standard (99.95% SLA)</a:t>
            </a:r>
          </a:p>
          <a:p>
            <a:pPr lvl="2"/>
            <a:r>
              <a:rPr lang="en-US" dirty="0"/>
              <a:t>High Performance (99.95% SLA)</a:t>
            </a:r>
          </a:p>
          <a:p>
            <a:pPr lvl="1"/>
            <a:endParaRPr lang="en-US" dirty="0"/>
          </a:p>
          <a:p>
            <a:pPr lvl="1"/>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55142399"/>
              </p:ext>
            </p:extLst>
          </p:nvPr>
        </p:nvGraphicFramePr>
        <p:xfrm>
          <a:off x="548336" y="4535127"/>
          <a:ext cx="10515600" cy="2240632"/>
        </p:xfrm>
        <a:graphic>
          <a:graphicData uri="http://schemas.openxmlformats.org/drawingml/2006/table">
            <a:tbl>
              <a:tblPr/>
              <a:tblGrid>
                <a:gridCol w="2103120">
                  <a:extLst>
                    <a:ext uri="{9D8B030D-6E8A-4147-A177-3AD203B41FA5}">
                      <a16:colId xmlns:a16="http://schemas.microsoft.com/office/drawing/2014/main" val="3399893684"/>
                    </a:ext>
                  </a:extLst>
                </a:gridCol>
                <a:gridCol w="2103120">
                  <a:extLst>
                    <a:ext uri="{9D8B030D-6E8A-4147-A177-3AD203B41FA5}">
                      <a16:colId xmlns:a16="http://schemas.microsoft.com/office/drawing/2014/main" val="1324920072"/>
                    </a:ext>
                  </a:extLst>
                </a:gridCol>
                <a:gridCol w="2103120">
                  <a:extLst>
                    <a:ext uri="{9D8B030D-6E8A-4147-A177-3AD203B41FA5}">
                      <a16:colId xmlns:a16="http://schemas.microsoft.com/office/drawing/2014/main" val="3511199708"/>
                    </a:ext>
                  </a:extLst>
                </a:gridCol>
                <a:gridCol w="2103120">
                  <a:extLst>
                    <a:ext uri="{9D8B030D-6E8A-4147-A177-3AD203B41FA5}">
                      <a16:colId xmlns:a16="http://schemas.microsoft.com/office/drawing/2014/main" val="2463085448"/>
                    </a:ext>
                  </a:extLst>
                </a:gridCol>
                <a:gridCol w="2103120">
                  <a:extLst>
                    <a:ext uri="{9D8B030D-6E8A-4147-A177-3AD203B41FA5}">
                      <a16:colId xmlns:a16="http://schemas.microsoft.com/office/drawing/2014/main" val="2232276708"/>
                    </a:ext>
                  </a:extLst>
                </a:gridCol>
              </a:tblGrid>
              <a:tr h="854000">
                <a:tc>
                  <a:txBody>
                    <a:bodyPr/>
                    <a:lstStyle/>
                    <a:p>
                      <a:pPr algn="l" fontAlgn="b"/>
                      <a:endParaRPr lang="en-US" sz="1600" b="0" dirty="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throughput (1)</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max IPsec tunnels (2)</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ExpressRoute Gateway throughput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and ExpressRoute coexist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508199"/>
                  </a:ext>
                </a:extLst>
              </a:tr>
              <a:tr h="373625">
                <a:tc>
                  <a:txBody>
                    <a:bodyPr/>
                    <a:lstStyle/>
                    <a:p>
                      <a:pPr fontAlgn="t"/>
                      <a:r>
                        <a:rPr lang="en-US" sz="1600" b="1">
                          <a:effectLst/>
                          <a:latin typeface="segoe-ui_bold"/>
                        </a:rPr>
                        <a:t>Basic SKU (3)(5)(6)</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500 Mbps (6)</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No</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57034537"/>
                  </a:ext>
                </a:extLst>
              </a:tr>
              <a:tr h="373625">
                <a:tc>
                  <a:txBody>
                    <a:bodyPr/>
                    <a:lstStyle/>
                    <a:p>
                      <a:pPr fontAlgn="t"/>
                      <a:r>
                        <a:rPr lang="en-US" sz="1600" b="1">
                          <a:effectLst/>
                          <a:latin typeface="segoe-ui_bold"/>
                        </a:rPr>
                        <a:t>Standard SKU (4)(5)</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456945193"/>
                  </a:ext>
                </a:extLst>
              </a:tr>
              <a:tr h="613813">
                <a:tc>
                  <a:txBody>
                    <a:bodyPr/>
                    <a:lstStyle/>
                    <a:p>
                      <a:pPr fontAlgn="t"/>
                      <a:r>
                        <a:rPr lang="en-US" sz="1600" b="1">
                          <a:effectLst/>
                          <a:latin typeface="segoe-ui_bold"/>
                        </a:rPr>
                        <a:t>High Performance SKU (4)</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30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72443811"/>
                  </a:ext>
                </a:extLst>
              </a:tr>
            </a:tbl>
          </a:graphicData>
        </a:graphic>
      </p:graphicFrame>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6932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Content Placeholder 15"/>
          <p:cNvGraphicFramePr>
            <a:graphicFrameLocks noGrp="1"/>
          </p:cNvGraphicFramePr>
          <p:nvPr>
            <p:ph idx="1"/>
          </p:nvPr>
        </p:nvGraphicFramePr>
        <p:xfrm>
          <a:off x="1037157" y="1742579"/>
          <a:ext cx="10117685" cy="4351661"/>
        </p:xfrm>
        <a:graphic>
          <a:graphicData uri="http://schemas.openxmlformats.org/drawingml/2006/table">
            <a:tbl>
              <a:tblPr firstRow="1" firstCol="1" bandRow="1">
                <a:tableStyleId>{5C22544A-7EE6-4342-B048-85BDC9FD1C3A}</a:tableStyleId>
              </a:tblPr>
              <a:tblGrid>
                <a:gridCol w="2023537">
                  <a:extLst>
                    <a:ext uri="{9D8B030D-6E8A-4147-A177-3AD203B41FA5}">
                      <a16:colId xmlns:a16="http://schemas.microsoft.com/office/drawing/2014/main" val="4011502946"/>
                    </a:ext>
                  </a:extLst>
                </a:gridCol>
                <a:gridCol w="2023537">
                  <a:extLst>
                    <a:ext uri="{9D8B030D-6E8A-4147-A177-3AD203B41FA5}">
                      <a16:colId xmlns:a16="http://schemas.microsoft.com/office/drawing/2014/main" val="2969178361"/>
                    </a:ext>
                  </a:extLst>
                </a:gridCol>
                <a:gridCol w="2023537">
                  <a:extLst>
                    <a:ext uri="{9D8B030D-6E8A-4147-A177-3AD203B41FA5}">
                      <a16:colId xmlns:a16="http://schemas.microsoft.com/office/drawing/2014/main" val="958022206"/>
                    </a:ext>
                  </a:extLst>
                </a:gridCol>
                <a:gridCol w="2023537">
                  <a:extLst>
                    <a:ext uri="{9D8B030D-6E8A-4147-A177-3AD203B41FA5}">
                      <a16:colId xmlns:a16="http://schemas.microsoft.com/office/drawing/2014/main" val="542864422"/>
                    </a:ext>
                  </a:extLst>
                </a:gridCol>
                <a:gridCol w="2023537">
                  <a:extLst>
                    <a:ext uri="{9D8B030D-6E8A-4147-A177-3AD203B41FA5}">
                      <a16:colId xmlns:a16="http://schemas.microsoft.com/office/drawing/2014/main" val="910512654"/>
                    </a:ext>
                  </a:extLst>
                </a:gridCol>
              </a:tblGrid>
              <a:tr h="581400">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PolicyBased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Standard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High Performance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96260172"/>
                  </a:ext>
                </a:extLst>
              </a:tr>
              <a:tr h="581400">
                <a:tc>
                  <a:txBody>
                    <a:bodyPr/>
                    <a:lstStyle/>
                    <a:p>
                      <a:pPr marL="0" marR="0">
                        <a:lnSpc>
                          <a:spcPct val="160000"/>
                        </a:lnSpc>
                        <a:spcBef>
                          <a:spcPts val="0"/>
                        </a:spcBef>
                        <a:spcAft>
                          <a:spcPts val="0"/>
                        </a:spcAft>
                      </a:pPr>
                      <a:r>
                        <a:rPr lang="en-US" sz="1200">
                          <a:effectLst/>
                        </a:rPr>
                        <a:t>Site-to-Site connectivity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PolicyBased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4120321484"/>
                  </a:ext>
                </a:extLst>
              </a:tr>
              <a:tr h="581400">
                <a:tc>
                  <a:txBody>
                    <a:bodyPr/>
                    <a:lstStyle/>
                    <a:p>
                      <a:pPr marL="0" marR="0">
                        <a:lnSpc>
                          <a:spcPct val="160000"/>
                        </a:lnSpc>
                        <a:spcBef>
                          <a:spcPts val="0"/>
                        </a:spcBef>
                        <a:spcAft>
                          <a:spcPts val="0"/>
                        </a:spcAft>
                      </a:pPr>
                      <a:r>
                        <a:rPr lang="en-US" sz="1200">
                          <a:effectLst/>
                        </a:rPr>
                        <a:t>Point-to-Site connectivity (P2S)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3691025545"/>
                  </a:ext>
                </a:extLst>
              </a:tr>
              <a:tr h="862936">
                <a:tc>
                  <a:txBody>
                    <a:bodyPr/>
                    <a:lstStyle/>
                    <a:p>
                      <a:pPr marL="0" marR="0">
                        <a:lnSpc>
                          <a:spcPct val="160000"/>
                        </a:lnSpc>
                        <a:spcBef>
                          <a:spcPts val="0"/>
                        </a:spcBef>
                        <a:spcAft>
                          <a:spcPts val="0"/>
                        </a:spcAft>
                      </a:pPr>
                      <a:r>
                        <a:rPr lang="en-US" sz="1200">
                          <a:effectLst/>
                        </a:rPr>
                        <a:t>Authentication method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18669652"/>
                  </a:ext>
                </a:extLst>
              </a:tr>
              <a:tr h="581400">
                <a:tc>
                  <a:txBody>
                    <a:bodyPr/>
                    <a:lstStyle/>
                    <a:p>
                      <a:pPr marL="0" marR="0">
                        <a:lnSpc>
                          <a:spcPct val="160000"/>
                        </a:lnSpc>
                        <a:spcBef>
                          <a:spcPts val="0"/>
                        </a:spcBef>
                        <a:spcAft>
                          <a:spcPts val="0"/>
                        </a:spcAft>
                      </a:pPr>
                      <a:r>
                        <a:rPr lang="en-US" sz="1200">
                          <a:effectLst/>
                        </a:rPr>
                        <a:t>Maximum number of S2S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522331488"/>
                  </a:ext>
                </a:extLst>
              </a:tr>
              <a:tr h="581400">
                <a:tc>
                  <a:txBody>
                    <a:bodyPr/>
                    <a:lstStyle/>
                    <a:p>
                      <a:pPr marL="0" marR="0">
                        <a:lnSpc>
                          <a:spcPct val="160000"/>
                        </a:lnSpc>
                        <a:spcBef>
                          <a:spcPts val="0"/>
                        </a:spcBef>
                        <a:spcAft>
                          <a:spcPts val="0"/>
                        </a:spcAft>
                      </a:pPr>
                      <a:r>
                        <a:rPr lang="en-US" sz="1200">
                          <a:effectLst/>
                        </a:rPr>
                        <a:t>Maximum number of P2S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61016407"/>
                  </a:ext>
                </a:extLst>
              </a:tr>
              <a:tr h="581400">
                <a:tc>
                  <a:txBody>
                    <a:bodyPr/>
                    <a:lstStyle/>
                    <a:p>
                      <a:pPr marL="0" marR="0">
                        <a:lnSpc>
                          <a:spcPct val="160000"/>
                        </a:lnSpc>
                        <a:spcBef>
                          <a:spcPts val="0"/>
                        </a:spcBef>
                        <a:spcAft>
                          <a:spcPts val="0"/>
                        </a:spcAft>
                      </a:pPr>
                      <a:r>
                        <a:rPr lang="en-US" sz="1200">
                          <a:effectLst/>
                        </a:rPr>
                        <a:t>Active routing support (BGP)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dirty="0">
                          <a:effectLst/>
                        </a:rPr>
                        <a:t>Supported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785481622"/>
                  </a:ext>
                </a:extLst>
              </a:tr>
            </a:tbl>
          </a:graphicData>
        </a:graphic>
      </p:graphicFrame>
      <p:sp>
        <p:nvSpPr>
          <p:cNvPr id="17" name="TextBox 16"/>
          <p:cNvSpPr txBox="1"/>
          <p:nvPr/>
        </p:nvSpPr>
        <p:spPr>
          <a:xfrm>
            <a:off x="1037157" y="6415917"/>
            <a:ext cx="6015686" cy="523220"/>
          </a:xfrm>
          <a:prstGeom prst="rect">
            <a:avLst/>
          </a:prstGeom>
          <a:noFill/>
        </p:spPr>
        <p:txBody>
          <a:bodyPr wrap="none" rtlCol="0">
            <a:spAutoFit/>
          </a:bodyPr>
          <a:lstStyle/>
          <a:p>
            <a:r>
              <a:rPr lang="en-US" sz="1400" dirty="0">
                <a:hlinkClick r:id="rId3"/>
              </a:rPr>
              <a:t>https://docs.microsoft.com/en-us/azure/vpn-gateway/vpn-gateway-plan-design</a:t>
            </a:r>
            <a:endParaRPr lang="en-US" sz="1400" dirty="0"/>
          </a:p>
          <a:p>
            <a:endParaRPr lang="en-US" sz="1400" dirty="0"/>
          </a:p>
        </p:txBody>
      </p:sp>
    </p:spTree>
    <p:extLst>
      <p:ext uri="{BB962C8B-B14F-4D97-AF65-F5344CB8AC3E}">
        <p14:creationId xmlns:p14="http://schemas.microsoft.com/office/powerpoint/2010/main" val="200998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537758"/>
            <a:ext cx="5449711" cy="4351338"/>
          </a:xfrm>
        </p:spPr>
        <p:txBody>
          <a:bodyPr/>
          <a:lstStyle/>
          <a:p>
            <a:r>
              <a:rPr lang="en-US" sz="2400" dirty="0"/>
              <a:t>On-Premises VPN appliances</a:t>
            </a:r>
          </a:p>
          <a:p>
            <a:pPr lvl="1"/>
            <a:r>
              <a:rPr lang="en-US" sz="1600" dirty="0">
                <a:hlinkClick r:id="rId3"/>
              </a:rPr>
              <a:t>https://docs.microsoft.com/en-us/azure/vpn-gateway/vpn-gateway-about-vpn-device</a:t>
            </a:r>
            <a:endParaRPr lang="en-US" sz="1600" dirty="0"/>
          </a:p>
          <a:p>
            <a:r>
              <a:rPr lang="en-US" sz="2400" dirty="0"/>
              <a:t>Point-to-Site, Site-to-Site, ExpressRoute</a:t>
            </a:r>
          </a:p>
          <a:p>
            <a:pPr lvl="1"/>
            <a:r>
              <a:rPr lang="en-US" sz="1600" dirty="0">
                <a:hlinkClick r:id="rId4"/>
              </a:rPr>
              <a:t>https://docs.microsoft.com/en-us/azure/vpn-gateway/vpn-gateway-about-vpn-devices</a:t>
            </a:r>
            <a:endParaRPr lang="en-US" sz="1600" dirty="0"/>
          </a:p>
          <a:p>
            <a:r>
              <a:rPr lang="en-US" sz="2400" dirty="0"/>
              <a:t>ExpressRoute &amp; Site-to-Site Co-Exist</a:t>
            </a:r>
          </a:p>
          <a:p>
            <a:pPr lvl="1"/>
            <a:r>
              <a:rPr lang="en-US" sz="1400" dirty="0">
                <a:hlinkClick r:id="rId5"/>
              </a:rPr>
              <a:t>https://docs.microsoft.com/en-us/azure/expressroute/expressroute-howto-coexist-resource-manager</a:t>
            </a:r>
            <a:endParaRPr lang="en-US" sz="1400" dirty="0"/>
          </a:p>
          <a:p>
            <a:pPr lvl="1"/>
            <a:endParaRPr lang="en-US" dirty="0"/>
          </a:p>
          <a:p>
            <a:endParaRPr lang="en-US" dirty="0"/>
          </a:p>
          <a:p>
            <a:endParaRPr lang="en-US" dirty="0"/>
          </a:p>
        </p:txBody>
      </p:sp>
      <p:pic>
        <p:nvPicPr>
          <p:cNvPr id="8198" name="Picture 6" descr="Coexi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1184" y="173965"/>
            <a:ext cx="6387759" cy="232701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oex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0039" y="2692135"/>
            <a:ext cx="5777123" cy="27094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clipart&#10;&#10;Description generated with very high confidence">
            <a:extLst>
              <a:ext uri="{FF2B5EF4-FFF2-40B4-BE49-F238E27FC236}">
                <a16:creationId xmlns:a16="http://schemas.microsoft.com/office/drawing/2014/main" id="{A6D4575F-F2E9-4E7C-B349-B8D51B46FF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9930" y="4992517"/>
            <a:ext cx="397933" cy="567884"/>
          </a:xfrm>
          <a:prstGeom prst="rect">
            <a:avLst/>
          </a:prstGeom>
        </p:spPr>
      </p:pic>
      <p:sp>
        <p:nvSpPr>
          <p:cNvPr id="7" name="TextBox 6">
            <a:extLst>
              <a:ext uri="{FF2B5EF4-FFF2-40B4-BE49-F238E27FC236}">
                <a16:creationId xmlns:a16="http://schemas.microsoft.com/office/drawing/2014/main" id="{B2C170F5-3A82-4DF8-8F84-CEAC673F815A}"/>
              </a:ext>
            </a:extLst>
          </p:cNvPr>
          <p:cNvSpPr txBox="1"/>
          <p:nvPr/>
        </p:nvSpPr>
        <p:spPr>
          <a:xfrm>
            <a:off x="1360634" y="4960236"/>
            <a:ext cx="399626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Point-to-Site supports Mac clients</a:t>
            </a:r>
          </a:p>
        </p:txBody>
      </p:sp>
    </p:spTree>
    <p:extLst>
      <p:ext uri="{BB962C8B-B14F-4D97-AF65-F5344CB8AC3E}">
        <p14:creationId xmlns:p14="http://schemas.microsoft.com/office/powerpoint/2010/main" val="2950424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226" y="227942"/>
            <a:ext cx="9308526" cy="56368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 Route</a:t>
            </a:r>
          </a:p>
        </p:txBody>
      </p:sp>
      <p:sp>
        <p:nvSpPr>
          <p:cNvPr id="3" name="Content Placeholder 2"/>
          <p:cNvSpPr>
            <a:spLocks noGrp="1"/>
          </p:cNvSpPr>
          <p:nvPr>
            <p:ph idx="1"/>
          </p:nvPr>
        </p:nvSpPr>
        <p:spPr/>
        <p:txBody>
          <a:bodyPr/>
          <a:lstStyle/>
          <a:p>
            <a:pPr lvl="1"/>
            <a:endParaRPr lang="en-US" dirty="0"/>
          </a:p>
          <a:p>
            <a:r>
              <a:rPr lang="en-US" dirty="0"/>
              <a:t>Express</a:t>
            </a:r>
            <a:br>
              <a:rPr lang="en-US" dirty="0"/>
            </a:br>
            <a:r>
              <a:rPr lang="en-US" dirty="0"/>
              <a:t>Route</a:t>
            </a:r>
          </a:p>
        </p:txBody>
      </p:sp>
      <p:pic>
        <p:nvPicPr>
          <p:cNvPr id="5" name="Picture 4" descr="A picture containing clipart&#10;&#10;Description generated with very high confidence">
            <a:extLst>
              <a:ext uri="{FF2B5EF4-FFF2-40B4-BE49-F238E27FC236}">
                <a16:creationId xmlns:a16="http://schemas.microsoft.com/office/drawing/2014/main" id="{AAF392AA-79EF-4783-BD6C-42A1CCB3F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118" y="4564847"/>
            <a:ext cx="397933" cy="567884"/>
          </a:xfrm>
          <a:prstGeom prst="rect">
            <a:avLst/>
          </a:prstGeom>
        </p:spPr>
      </p:pic>
      <p:sp>
        <p:nvSpPr>
          <p:cNvPr id="6" name="TextBox 5">
            <a:extLst>
              <a:ext uri="{FF2B5EF4-FFF2-40B4-BE49-F238E27FC236}">
                <a16:creationId xmlns:a16="http://schemas.microsoft.com/office/drawing/2014/main" id="{D1BB2B4E-AC35-43B5-9434-E85F420629E4}"/>
              </a:ext>
            </a:extLst>
          </p:cNvPr>
          <p:cNvSpPr txBox="1"/>
          <p:nvPr/>
        </p:nvSpPr>
        <p:spPr>
          <a:xfrm>
            <a:off x="5010822" y="4532566"/>
            <a:ext cx="3996267"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Merged Public &amp; </a:t>
            </a:r>
            <a:br>
              <a:rPr lang="en-US" b="1" dirty="0">
                <a:solidFill>
                  <a:schemeClr val="accent2">
                    <a:lumMod val="75000"/>
                  </a:schemeClr>
                </a:solidFill>
              </a:rPr>
            </a:br>
            <a:r>
              <a:rPr lang="en-US" b="1" dirty="0">
                <a:solidFill>
                  <a:schemeClr val="accent2">
                    <a:lumMod val="75000"/>
                  </a:schemeClr>
                </a:solidFill>
              </a:rPr>
              <a:t>Microsoft Peering</a:t>
            </a:r>
          </a:p>
        </p:txBody>
      </p:sp>
    </p:spTree>
    <p:extLst>
      <p:ext uri="{BB962C8B-B14F-4D97-AF65-F5344CB8AC3E}">
        <p14:creationId xmlns:p14="http://schemas.microsoft.com/office/powerpoint/2010/main" val="214781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69">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1346066"/>
            <a:ext cx="9144000" cy="5524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54" name="Title 53">
            <a:extLst>
              <a:ext uri="{FF2B5EF4-FFF2-40B4-BE49-F238E27FC236}">
                <a16:creationId xmlns:a16="http://schemas.microsoft.com/office/drawing/2014/main" id="{5A9C5B12-C943-426B-A8B2-CCFC3E4B52FE}"/>
              </a:ext>
            </a:extLst>
          </p:cNvPr>
          <p:cNvSpPr>
            <a:spLocks noGrp="1"/>
          </p:cNvSpPr>
          <p:nvPr>
            <p:ph type="title"/>
          </p:nvPr>
        </p:nvSpPr>
        <p:spPr>
          <a:xfrm>
            <a:off x="1941399" y="1339851"/>
            <a:ext cx="8408194" cy="558627"/>
          </a:xfrm>
        </p:spPr>
        <p:txBody>
          <a:bodyPr>
            <a:normAutofit/>
          </a:bodyPr>
          <a:lstStyle/>
          <a:p>
            <a:pPr algn="ctr"/>
            <a:r>
              <a:rPr lang="en-US" sz="2400" dirty="0">
                <a:solidFill>
                  <a:schemeClr val="bg1"/>
                </a:solidFill>
              </a:rPr>
              <a:t>Express Route Standard vs Premium Add-on</a:t>
            </a:r>
          </a:p>
        </p:txBody>
      </p:sp>
      <p:graphicFrame>
        <p:nvGraphicFramePr>
          <p:cNvPr id="6" name="Table 5">
            <a:extLst>
              <a:ext uri="{FF2B5EF4-FFF2-40B4-BE49-F238E27FC236}">
                <a16:creationId xmlns:a16="http://schemas.microsoft.com/office/drawing/2014/main" id="{124A6C33-A2A9-48DA-9C0C-9355236F3C52}"/>
              </a:ext>
            </a:extLst>
          </p:cNvPr>
          <p:cNvGraphicFramePr>
            <a:graphicFrameLocks noGrp="1"/>
          </p:cNvGraphicFramePr>
          <p:nvPr>
            <p:extLst/>
          </p:nvPr>
        </p:nvGraphicFramePr>
        <p:xfrm>
          <a:off x="6611679" y="2431482"/>
          <a:ext cx="3620386" cy="3139536"/>
        </p:xfrm>
        <a:graphic>
          <a:graphicData uri="http://schemas.openxmlformats.org/drawingml/2006/table">
            <a:tbl>
              <a:tblPr/>
              <a:tblGrid>
                <a:gridCol w="1028700">
                  <a:extLst>
                    <a:ext uri="{9D8B030D-6E8A-4147-A177-3AD203B41FA5}">
                      <a16:colId xmlns:a16="http://schemas.microsoft.com/office/drawing/2014/main" val="3104857422"/>
                    </a:ext>
                  </a:extLst>
                </a:gridCol>
                <a:gridCol w="1156291">
                  <a:extLst>
                    <a:ext uri="{9D8B030D-6E8A-4147-A177-3AD203B41FA5}">
                      <a16:colId xmlns:a16="http://schemas.microsoft.com/office/drawing/2014/main" val="931953243"/>
                    </a:ext>
                  </a:extLst>
                </a:gridCol>
                <a:gridCol w="1435395">
                  <a:extLst>
                    <a:ext uri="{9D8B030D-6E8A-4147-A177-3AD203B41FA5}">
                      <a16:colId xmlns:a16="http://schemas.microsoft.com/office/drawing/2014/main" val="3637846521"/>
                    </a:ext>
                  </a:extLst>
                </a:gridCol>
              </a:tblGrid>
              <a:tr h="774576">
                <a:tc>
                  <a:txBody>
                    <a:bodyPr/>
                    <a:lstStyle/>
                    <a:p>
                      <a:pPr algn="l" fontAlgn="b"/>
                      <a:r>
                        <a:rPr lang="en-US" sz="1100" b="1">
                          <a:effectLst/>
                          <a:latin typeface="segoe-ui_bold"/>
                        </a:rPr>
                        <a:t>Circuit Size</a:t>
                      </a:r>
                      <a:endParaRPr lang="en-US" sz="1100" b="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Number of VNet links for standard</a:t>
                      </a:r>
                      <a:endParaRPr lang="en-US" sz="1100" b="0"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Number of VNet Links with Premium add-on</a:t>
                      </a:r>
                      <a:endParaRPr lang="en-US" sz="1100" b="0"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878541458"/>
                  </a:ext>
                </a:extLst>
              </a:tr>
              <a:tr h="288235">
                <a:tc>
                  <a:txBody>
                    <a:bodyPr/>
                    <a:lstStyle/>
                    <a:p>
                      <a:pPr fontAlgn="t"/>
                      <a:r>
                        <a:rPr lang="en-US" sz="1100">
                          <a:effectLst/>
                        </a:rPr>
                        <a:t>50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20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38011258"/>
                  </a:ext>
                </a:extLst>
              </a:tr>
              <a:tr h="288235">
                <a:tc>
                  <a:txBody>
                    <a:bodyPr/>
                    <a:lstStyle/>
                    <a:p>
                      <a:pPr fontAlgn="t"/>
                      <a:r>
                        <a:rPr lang="en-US" sz="1100">
                          <a:effectLst/>
                        </a:rPr>
                        <a:t>100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25</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6830316"/>
                  </a:ext>
                </a:extLst>
              </a:tr>
              <a:tr h="288235">
                <a:tc>
                  <a:txBody>
                    <a:bodyPr/>
                    <a:lstStyle/>
                    <a:p>
                      <a:pPr fontAlgn="t"/>
                      <a:r>
                        <a:rPr lang="en-US" sz="1100">
                          <a:effectLst/>
                        </a:rPr>
                        <a:t>200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25</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93457006"/>
                  </a:ext>
                </a:extLst>
              </a:tr>
              <a:tr h="288235">
                <a:tc>
                  <a:txBody>
                    <a:bodyPr/>
                    <a:lstStyle/>
                    <a:p>
                      <a:pPr fontAlgn="t"/>
                      <a:r>
                        <a:rPr lang="en-US" sz="1100" dirty="0">
                          <a:effectLst/>
                        </a:rPr>
                        <a:t>500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40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314638310"/>
                  </a:ext>
                </a:extLst>
              </a:tr>
              <a:tr h="288235">
                <a:tc>
                  <a:txBody>
                    <a:bodyPr/>
                    <a:lstStyle/>
                    <a:p>
                      <a:pPr fontAlgn="t"/>
                      <a:r>
                        <a:rPr lang="en-US" sz="1100">
                          <a:effectLst/>
                        </a:rPr>
                        <a:t>1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50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37234072"/>
                  </a:ext>
                </a:extLst>
              </a:tr>
              <a:tr h="288235">
                <a:tc>
                  <a:txBody>
                    <a:bodyPr/>
                    <a:lstStyle/>
                    <a:p>
                      <a:pPr fontAlgn="t"/>
                      <a:r>
                        <a:rPr lang="en-US" sz="1100" dirty="0">
                          <a:effectLst/>
                        </a:rPr>
                        <a:t>2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60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653775273"/>
                  </a:ext>
                </a:extLst>
              </a:tr>
              <a:tr h="288235">
                <a:tc>
                  <a:txBody>
                    <a:bodyPr/>
                    <a:lstStyle/>
                    <a:p>
                      <a:pPr fontAlgn="t"/>
                      <a:r>
                        <a:rPr lang="en-US" sz="1100">
                          <a:effectLst/>
                        </a:rPr>
                        <a:t>5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75</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96623584"/>
                  </a:ext>
                </a:extLst>
              </a:tr>
              <a:tr h="288235">
                <a:tc>
                  <a:txBody>
                    <a:bodyPr/>
                    <a:lstStyle/>
                    <a:p>
                      <a:pPr fontAlgn="t"/>
                      <a:r>
                        <a:rPr lang="en-US" sz="1100">
                          <a:effectLst/>
                        </a:rPr>
                        <a:t>10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100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01860031"/>
                  </a:ext>
                </a:extLst>
              </a:tr>
            </a:tbl>
          </a:graphicData>
        </a:graphic>
      </p:graphicFrame>
      <p:graphicFrame>
        <p:nvGraphicFramePr>
          <p:cNvPr id="7" name="Table 6">
            <a:extLst>
              <a:ext uri="{FF2B5EF4-FFF2-40B4-BE49-F238E27FC236}">
                <a16:creationId xmlns:a16="http://schemas.microsoft.com/office/drawing/2014/main" id="{F44BFD39-FA42-4B11-A144-EAEB0888BC76}"/>
              </a:ext>
            </a:extLst>
          </p:cNvPr>
          <p:cNvGraphicFramePr>
            <a:graphicFrameLocks noGrp="1"/>
          </p:cNvGraphicFramePr>
          <p:nvPr>
            <p:extLst/>
          </p:nvPr>
        </p:nvGraphicFramePr>
        <p:xfrm>
          <a:off x="1959935" y="2431482"/>
          <a:ext cx="3920686" cy="1350120"/>
        </p:xfrm>
        <a:graphic>
          <a:graphicData uri="http://schemas.openxmlformats.org/drawingml/2006/table">
            <a:tbl>
              <a:tblPr/>
              <a:tblGrid>
                <a:gridCol w="1440641">
                  <a:extLst>
                    <a:ext uri="{9D8B030D-6E8A-4147-A177-3AD203B41FA5}">
                      <a16:colId xmlns:a16="http://schemas.microsoft.com/office/drawing/2014/main" val="3104857422"/>
                    </a:ext>
                  </a:extLst>
                </a:gridCol>
                <a:gridCol w="1204137">
                  <a:extLst>
                    <a:ext uri="{9D8B030D-6E8A-4147-A177-3AD203B41FA5}">
                      <a16:colId xmlns:a16="http://schemas.microsoft.com/office/drawing/2014/main" val="931953243"/>
                    </a:ext>
                  </a:extLst>
                </a:gridCol>
                <a:gridCol w="1275908">
                  <a:extLst>
                    <a:ext uri="{9D8B030D-6E8A-4147-A177-3AD203B41FA5}">
                      <a16:colId xmlns:a16="http://schemas.microsoft.com/office/drawing/2014/main" val="3637846521"/>
                    </a:ext>
                  </a:extLst>
                </a:gridCol>
              </a:tblGrid>
              <a:tr h="382399">
                <a:tc>
                  <a:txBody>
                    <a:bodyPr/>
                    <a:lstStyle/>
                    <a:p>
                      <a:pPr algn="l" fontAlgn="b"/>
                      <a:r>
                        <a:rPr lang="en-US" sz="1100" b="1" dirty="0">
                          <a:effectLst/>
                          <a:latin typeface="segoe-ui_semibold"/>
                        </a:rPr>
                        <a:t>Number of Routes</a:t>
                      </a: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Express Route</a:t>
                      </a:r>
                      <a:endParaRPr lang="en-US" sz="1100" b="1"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Premium add-on</a:t>
                      </a:r>
                      <a:endParaRPr lang="en-US" sz="1100" b="1"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878541458"/>
                  </a:ext>
                </a:extLst>
              </a:tr>
              <a:tr h="288235">
                <a:tc>
                  <a:txBody>
                    <a:bodyPr/>
                    <a:lstStyle/>
                    <a:p>
                      <a:pPr fontAlgn="t"/>
                      <a:r>
                        <a:rPr lang="en-US" sz="1100" b="1" dirty="0">
                          <a:effectLst/>
                        </a:rPr>
                        <a:t>Private Peering</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4,000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10,000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38011258"/>
                  </a:ext>
                </a:extLst>
              </a:tr>
              <a:tr h="288235">
                <a:tc>
                  <a:txBody>
                    <a:bodyPr/>
                    <a:lstStyle/>
                    <a:p>
                      <a:pPr fontAlgn="t"/>
                      <a:r>
                        <a:rPr lang="en-US" sz="1100" b="1" dirty="0">
                          <a:effectLst/>
                        </a:rPr>
                        <a:t>Public Peering</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6830316"/>
                  </a:ext>
                </a:extLst>
              </a:tr>
              <a:tr h="288235">
                <a:tc>
                  <a:txBody>
                    <a:bodyPr/>
                    <a:lstStyle/>
                    <a:p>
                      <a:pPr fontAlgn="t"/>
                      <a:r>
                        <a:rPr lang="en-US" sz="1100" b="1" dirty="0">
                          <a:effectLst/>
                        </a:rPr>
                        <a:t>Microsoft Peering</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93457006"/>
                  </a:ext>
                </a:extLst>
              </a:tr>
            </a:tbl>
          </a:graphicData>
        </a:graphic>
      </p:graphicFrame>
      <p:sp>
        <p:nvSpPr>
          <p:cNvPr id="2" name="TextBox 1">
            <a:extLst>
              <a:ext uri="{FF2B5EF4-FFF2-40B4-BE49-F238E27FC236}">
                <a16:creationId xmlns:a16="http://schemas.microsoft.com/office/drawing/2014/main" id="{A8FD7F14-3627-4C04-850A-44FCC88B6CD2}"/>
              </a:ext>
            </a:extLst>
          </p:cNvPr>
          <p:cNvSpPr txBox="1"/>
          <p:nvPr/>
        </p:nvSpPr>
        <p:spPr>
          <a:xfrm>
            <a:off x="1703077" y="4200724"/>
            <a:ext cx="4496744" cy="784830"/>
          </a:xfrm>
          <a:prstGeom prst="rect">
            <a:avLst/>
          </a:prstGeom>
          <a:noFill/>
        </p:spPr>
        <p:txBody>
          <a:bodyPr wrap="none" rtlCol="0">
            <a:spAutoFit/>
          </a:bodyPr>
          <a:lstStyle/>
          <a:p>
            <a:pPr defTabSz="685800"/>
            <a:r>
              <a:rPr lang="en-US" sz="1050" dirty="0">
                <a:solidFill>
                  <a:prstClr val="black"/>
                </a:solidFill>
                <a:latin typeface="Calibri" panose="020F0502020204030204"/>
                <a:cs typeface="Arial" charset="0"/>
              </a:rPr>
              <a:t>Global connectivity for services - An ExpressRoute circuit created in any region </a:t>
            </a:r>
          </a:p>
          <a:p>
            <a:pPr defTabSz="685800"/>
            <a:r>
              <a:rPr lang="en-US" sz="1050" dirty="0">
                <a:solidFill>
                  <a:prstClr val="black"/>
                </a:solidFill>
                <a:latin typeface="Calibri" panose="020F0502020204030204"/>
                <a:cs typeface="Arial" charset="0"/>
              </a:rPr>
              <a:t>(excluding Azure China, Azure Germany, and Azure Government cloud) </a:t>
            </a:r>
          </a:p>
          <a:p>
            <a:pPr defTabSz="685800"/>
            <a:r>
              <a:rPr lang="en-US" sz="1050" dirty="0">
                <a:solidFill>
                  <a:prstClr val="black"/>
                </a:solidFill>
                <a:latin typeface="Calibri" panose="020F0502020204030204"/>
                <a:cs typeface="Arial" charset="0"/>
              </a:rPr>
              <a:t>will have access to resources across any other region in the world.</a:t>
            </a:r>
          </a:p>
          <a:p>
            <a:pPr defTabSz="685800"/>
            <a:endParaRPr lang="en-US" sz="1350" dirty="0">
              <a:solidFill>
                <a:prstClr val="black"/>
              </a:solidFill>
              <a:latin typeface="Calibri" panose="020F0502020204030204"/>
              <a:cs typeface="Arial" charset="0"/>
            </a:endParaRPr>
          </a:p>
        </p:txBody>
      </p:sp>
    </p:spTree>
    <p:custDataLst>
      <p:tags r:id="rId1"/>
    </p:custDataLst>
    <p:extLst>
      <p:ext uri="{BB962C8B-B14F-4D97-AF65-F5344CB8AC3E}">
        <p14:creationId xmlns:p14="http://schemas.microsoft.com/office/powerpoint/2010/main" val="3904774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xpressRoute connectivity mode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344" y="1565257"/>
            <a:ext cx="7976558" cy="42541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ExpressRoute</a:t>
            </a:r>
          </a:p>
        </p:txBody>
      </p:sp>
      <p:sp>
        <p:nvSpPr>
          <p:cNvPr id="3" name="Content Placeholder 2"/>
          <p:cNvSpPr>
            <a:spLocks noGrp="1"/>
          </p:cNvSpPr>
          <p:nvPr>
            <p:ph idx="1"/>
          </p:nvPr>
        </p:nvSpPr>
        <p:spPr/>
        <p:txBody>
          <a:bodyPr/>
          <a:lstStyle/>
          <a:p>
            <a:pPr lvl="1"/>
            <a:endParaRPr lang="en-US" dirty="0"/>
          </a:p>
          <a:p>
            <a:r>
              <a:rPr lang="en-US" dirty="0"/>
              <a:t>ExpressRoute</a:t>
            </a:r>
          </a:p>
          <a:p>
            <a:pPr lvl="1"/>
            <a:r>
              <a:rPr lang="en-US" dirty="0"/>
              <a:t>Layer 2 / Layer 3</a:t>
            </a:r>
          </a:p>
        </p:txBody>
      </p:sp>
      <p:sp>
        <p:nvSpPr>
          <p:cNvPr id="4" name="TextBox 3"/>
          <p:cNvSpPr txBox="1"/>
          <p:nvPr/>
        </p:nvSpPr>
        <p:spPr>
          <a:xfrm>
            <a:off x="1484489" y="5819422"/>
            <a:ext cx="8525667" cy="646331"/>
          </a:xfrm>
          <a:prstGeom prst="rect">
            <a:avLst/>
          </a:prstGeom>
          <a:noFill/>
        </p:spPr>
        <p:txBody>
          <a:bodyPr wrap="none" rtlCol="0">
            <a:spAutoFit/>
          </a:bodyPr>
          <a:lstStyle/>
          <a:p>
            <a:r>
              <a:rPr lang="en-US" dirty="0">
                <a:hlinkClick r:id="rId4"/>
              </a:rPr>
              <a:t>https://docs.microsoft.com/en-us/azure/expressroute/expressroute-connectivity-models</a:t>
            </a:r>
            <a:endParaRPr lang="en-US" dirty="0"/>
          </a:p>
          <a:p>
            <a:endParaRPr lang="en-US" dirty="0"/>
          </a:p>
        </p:txBody>
      </p:sp>
    </p:spTree>
    <p:extLst>
      <p:ext uri="{BB962C8B-B14F-4D97-AF65-F5344CB8AC3E}">
        <p14:creationId xmlns:p14="http://schemas.microsoft.com/office/powerpoint/2010/main" val="602339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ExpressRoute (99.95% SLA)</a:t>
            </a:r>
          </a:p>
        </p:txBody>
      </p:sp>
      <p:sp>
        <p:nvSpPr>
          <p:cNvPr id="3" name="Content Placeholder 2"/>
          <p:cNvSpPr>
            <a:spLocks noGrp="1"/>
          </p:cNvSpPr>
          <p:nvPr>
            <p:ph idx="1"/>
          </p:nvPr>
        </p:nvSpPr>
        <p:spPr>
          <a:xfrm>
            <a:off x="838200" y="1416756"/>
            <a:ext cx="10515600" cy="4760207"/>
          </a:xfrm>
        </p:spPr>
        <p:txBody>
          <a:bodyPr>
            <a:normAutofit fontScale="77500" lnSpcReduction="20000"/>
          </a:bodyPr>
          <a:lstStyle/>
          <a:p>
            <a:r>
              <a:rPr lang="en-US" dirty="0"/>
              <a:t>10 ER circuits per region per sub (ARM)</a:t>
            </a:r>
          </a:p>
          <a:p>
            <a:r>
              <a:rPr lang="en-US" dirty="0"/>
              <a:t>Min/Max Circuit Size = 50 </a:t>
            </a:r>
            <a:r>
              <a:rPr lang="en-US" dirty="0" err="1"/>
              <a:t>Mbps</a:t>
            </a:r>
            <a:r>
              <a:rPr lang="en-US" dirty="0"/>
              <a:t> / 10 </a:t>
            </a:r>
            <a:r>
              <a:rPr lang="en-US" dirty="0" err="1"/>
              <a:t>Gbps</a:t>
            </a:r>
            <a:endParaRPr lang="en-US" dirty="0"/>
          </a:p>
          <a:p>
            <a:r>
              <a:rPr lang="en-US" dirty="0"/>
              <a:t>10 </a:t>
            </a:r>
            <a:r>
              <a:rPr lang="en-US" dirty="0" err="1"/>
              <a:t>VNet</a:t>
            </a:r>
            <a:r>
              <a:rPr lang="en-US" dirty="0"/>
              <a:t> Links per circuit</a:t>
            </a:r>
          </a:p>
          <a:p>
            <a:r>
              <a:rPr lang="en-US" dirty="0"/>
              <a:t>2 Plans (Metered, Unlimited), Multiple Port Speeds</a:t>
            </a:r>
          </a:p>
          <a:p>
            <a:pPr lvl="1"/>
            <a:r>
              <a:rPr lang="en-US" dirty="0">
                <a:hlinkClick r:id="rId3"/>
              </a:rPr>
              <a:t>https://azure.microsoft.com/en-us/pricing/details/expressroute/</a:t>
            </a:r>
            <a:endParaRPr lang="en-US" dirty="0"/>
          </a:p>
          <a:p>
            <a:r>
              <a:rPr lang="en-US" dirty="0"/>
              <a:t>ExpressRoute Premium Add-on</a:t>
            </a:r>
          </a:p>
          <a:p>
            <a:pPr lvl="1"/>
            <a:r>
              <a:rPr lang="en-US" dirty="0"/>
              <a:t>Increased route limits for public and private peering from 4,000 routes to 10,000 routes.</a:t>
            </a:r>
          </a:p>
          <a:p>
            <a:pPr lvl="1"/>
            <a:r>
              <a:rPr lang="en-US" dirty="0"/>
              <a:t>Global connectivity for services. An ExpressRoute circuit created in any region (excluding Azure China, Azure Germany, and Azure Government cloud) will have access to resources across any other region in the world.</a:t>
            </a:r>
          </a:p>
          <a:p>
            <a:pPr lvl="2"/>
            <a:r>
              <a:rPr lang="en-US" dirty="0"/>
              <a:t>Without Premium Add-On, ER circuit limited to geo-political area</a:t>
            </a:r>
          </a:p>
          <a:p>
            <a:pPr lvl="1"/>
            <a:r>
              <a:rPr lang="en-US" dirty="0"/>
              <a:t>Increased number of </a:t>
            </a:r>
            <a:r>
              <a:rPr lang="en-US" dirty="0" err="1"/>
              <a:t>VNet</a:t>
            </a:r>
            <a:r>
              <a:rPr lang="en-US" dirty="0"/>
              <a:t> links per ExpressRoute circuit from 10 to a larger limit (depending on the bandwidth of the circuit). </a:t>
            </a:r>
            <a:r>
              <a:rPr lang="en-US" b="1" dirty="0"/>
              <a:t>20 - 100</a:t>
            </a:r>
          </a:p>
          <a:p>
            <a:r>
              <a:rPr lang="en-US" dirty="0"/>
              <a:t>ExpressRoute videos</a:t>
            </a:r>
          </a:p>
          <a:p>
            <a:pPr lvl="1"/>
            <a:r>
              <a:rPr lang="en-US" dirty="0">
                <a:hlinkClick r:id="rId4"/>
              </a:rPr>
              <a:t>https://channel9.msdn.com/Shows/Azure-Friday/Azure-Hybrid-Networking-101</a:t>
            </a:r>
            <a:endParaRPr lang="en-US" dirty="0"/>
          </a:p>
          <a:p>
            <a:pPr lvl="1"/>
            <a:r>
              <a:rPr lang="en-US" dirty="0">
                <a:hlinkClick r:id="rId5"/>
              </a:rPr>
              <a:t>https://channel9.msdn.com/Shows/Azure-Friday/Azure-Hybrid-Networking-201</a:t>
            </a: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222558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560" y="315910"/>
            <a:ext cx="10515600" cy="771811"/>
          </a:xfrm>
        </p:spPr>
        <p:txBody>
          <a:bodyPr/>
          <a:lstStyle/>
          <a:p>
            <a:r>
              <a:rPr lang="en-US" dirty="0"/>
              <a:t>Hybrid Network Design Considerations</a:t>
            </a:r>
          </a:p>
        </p:txBody>
      </p:sp>
      <p:sp>
        <p:nvSpPr>
          <p:cNvPr id="8" name="Rectangle 14">
            <a:extLst>
              <a:ext uri="{FF2B5EF4-FFF2-40B4-BE49-F238E27FC236}">
                <a16:creationId xmlns:a16="http://schemas.microsoft.com/office/drawing/2014/main" id="{F7C37F49-1EE5-48C6-AF32-9264039C8799}"/>
              </a:ext>
            </a:extLst>
          </p:cNvPr>
          <p:cNvSpPr/>
          <p:nvPr/>
        </p:nvSpPr>
        <p:spPr bwMode="auto">
          <a:xfrm>
            <a:off x="778251" y="1338395"/>
            <a:ext cx="2035175"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Cloud</a:t>
            </a:r>
          </a:p>
        </p:txBody>
      </p:sp>
      <p:sp>
        <p:nvSpPr>
          <p:cNvPr id="9" name="Rectangle 17">
            <a:extLst>
              <a:ext uri="{FF2B5EF4-FFF2-40B4-BE49-F238E27FC236}">
                <a16:creationId xmlns:a16="http://schemas.microsoft.com/office/drawing/2014/main" id="{7DBA6F21-3BA8-49C6-B85B-F3D476BD1D72}"/>
              </a:ext>
            </a:extLst>
          </p:cNvPr>
          <p:cNvSpPr/>
          <p:nvPr/>
        </p:nvSpPr>
        <p:spPr bwMode="auto">
          <a:xfrm>
            <a:off x="6351963" y="1338395"/>
            <a:ext cx="2017161"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Customer</a:t>
            </a:r>
          </a:p>
        </p:txBody>
      </p:sp>
      <p:sp>
        <p:nvSpPr>
          <p:cNvPr id="10" name="Rectangle 9">
            <a:extLst>
              <a:ext uri="{FF2B5EF4-FFF2-40B4-BE49-F238E27FC236}">
                <a16:creationId xmlns:a16="http://schemas.microsoft.com/office/drawing/2014/main" id="{7513B3F4-5889-40A5-B82A-2F3A8DA330B5}"/>
              </a:ext>
            </a:extLst>
          </p:cNvPr>
          <p:cNvSpPr/>
          <p:nvPr/>
        </p:nvSpPr>
        <p:spPr bwMode="auto">
          <a:xfrm>
            <a:off x="8402735" y="1338395"/>
            <a:ext cx="3531939"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Segment and workloads</a:t>
            </a:r>
          </a:p>
        </p:txBody>
      </p:sp>
      <p:sp>
        <p:nvSpPr>
          <p:cNvPr id="14" name="Rectangle 13">
            <a:extLst>
              <a:ext uri="{FF2B5EF4-FFF2-40B4-BE49-F238E27FC236}">
                <a16:creationId xmlns:a16="http://schemas.microsoft.com/office/drawing/2014/main" id="{79D33911-0CE2-4ABE-BBB1-DB06E1DDFF73}"/>
              </a:ext>
            </a:extLst>
          </p:cNvPr>
          <p:cNvSpPr/>
          <p:nvPr/>
        </p:nvSpPr>
        <p:spPr>
          <a:xfrm>
            <a:off x="778251" y="4423039"/>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15" name="Freeform 52">
            <a:extLst>
              <a:ext uri="{FF2B5EF4-FFF2-40B4-BE49-F238E27FC236}">
                <a16:creationId xmlns:a16="http://schemas.microsoft.com/office/drawing/2014/main" id="{22A6DB97-B640-4A2F-8043-81675E1BD37F}"/>
              </a:ext>
            </a:extLst>
          </p:cNvPr>
          <p:cNvSpPr/>
          <p:nvPr/>
        </p:nvSpPr>
        <p:spPr>
          <a:xfrm rot="5400000">
            <a:off x="6806726" y="3947068"/>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6" name="Freeform 53">
            <a:extLst>
              <a:ext uri="{FF2B5EF4-FFF2-40B4-BE49-F238E27FC236}">
                <a16:creationId xmlns:a16="http://schemas.microsoft.com/office/drawing/2014/main" id="{EF1DE0F5-BA94-458E-A042-766445CD4DC2}"/>
              </a:ext>
            </a:extLst>
          </p:cNvPr>
          <p:cNvSpPr/>
          <p:nvPr/>
        </p:nvSpPr>
        <p:spPr>
          <a:xfrm rot="5400000">
            <a:off x="1254229" y="3947067"/>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17" name="Group 16">
            <a:extLst>
              <a:ext uri="{FF2B5EF4-FFF2-40B4-BE49-F238E27FC236}">
                <a16:creationId xmlns:a16="http://schemas.microsoft.com/office/drawing/2014/main" id="{F41334FE-77D0-4C74-AB17-853423B96CB2}"/>
              </a:ext>
            </a:extLst>
          </p:cNvPr>
          <p:cNvGrpSpPr/>
          <p:nvPr/>
        </p:nvGrpSpPr>
        <p:grpSpPr>
          <a:xfrm>
            <a:off x="1346885" y="4452642"/>
            <a:ext cx="549467" cy="750287"/>
            <a:chOff x="5293615" y="2178868"/>
            <a:chExt cx="1189325" cy="1488408"/>
          </a:xfrm>
        </p:grpSpPr>
        <p:pic>
          <p:nvPicPr>
            <p:cNvPr id="23" name="Picture 2">
              <a:extLst>
                <a:ext uri="{FF2B5EF4-FFF2-40B4-BE49-F238E27FC236}">
                  <a16:creationId xmlns:a16="http://schemas.microsoft.com/office/drawing/2014/main" id="{BAC1D021-4E66-480A-94BC-C64ABDF0DE18}"/>
                </a:ext>
              </a:extLst>
            </p:cNvPr>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4" name="Isosceles Triangle 23">
              <a:extLst>
                <a:ext uri="{FF2B5EF4-FFF2-40B4-BE49-F238E27FC236}">
                  <a16:creationId xmlns:a16="http://schemas.microsoft.com/office/drawing/2014/main" id="{2A7436B2-015E-4130-A588-27A5865B1B9D}"/>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cxnSp>
        <p:nvCxnSpPr>
          <p:cNvPr id="18" name="Straight Connector 17">
            <a:extLst>
              <a:ext uri="{FF2B5EF4-FFF2-40B4-BE49-F238E27FC236}">
                <a16:creationId xmlns:a16="http://schemas.microsoft.com/office/drawing/2014/main" id="{658FC19D-B71B-4797-81AB-F5DC22B3E778}"/>
              </a:ext>
            </a:extLst>
          </p:cNvPr>
          <p:cNvCxnSpPr/>
          <p:nvPr/>
        </p:nvCxnSpPr>
        <p:spPr>
          <a:xfrm flipH="1">
            <a:off x="2669836" y="497659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894293-E20B-439D-AA28-8951E1540680}"/>
              </a:ext>
            </a:extLst>
          </p:cNvPr>
          <p:cNvSpPr/>
          <p:nvPr/>
        </p:nvSpPr>
        <p:spPr>
          <a:xfrm>
            <a:off x="3330950" y="4701699"/>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site-to-site </a:t>
            </a:r>
          </a:p>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VPN connectivity</a:t>
            </a:r>
          </a:p>
        </p:txBody>
      </p:sp>
      <p:cxnSp>
        <p:nvCxnSpPr>
          <p:cNvPr id="20" name="Straight Connector 19">
            <a:extLst>
              <a:ext uri="{FF2B5EF4-FFF2-40B4-BE49-F238E27FC236}">
                <a16:creationId xmlns:a16="http://schemas.microsoft.com/office/drawing/2014/main" id="{3C2FB2AF-BBD3-4322-97BE-B7FF77D85833}"/>
              </a:ext>
            </a:extLst>
          </p:cNvPr>
          <p:cNvCxnSpPr/>
          <p:nvPr/>
        </p:nvCxnSpPr>
        <p:spPr>
          <a:xfrm>
            <a:off x="5616950" y="497659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1" name="Rectangle 77">
            <a:extLst>
              <a:ext uri="{FF2B5EF4-FFF2-40B4-BE49-F238E27FC236}">
                <a16:creationId xmlns:a16="http://schemas.microsoft.com/office/drawing/2014/main" id="{C3BE3078-B974-411D-897D-B26A15CBD731}"/>
              </a:ext>
            </a:extLst>
          </p:cNvPr>
          <p:cNvSpPr/>
          <p:nvPr/>
        </p:nvSpPr>
        <p:spPr>
          <a:xfrm>
            <a:off x="8402735" y="4424978"/>
            <a:ext cx="3208600" cy="689420"/>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Azure compute</a:t>
            </a:r>
          </a:p>
        </p:txBody>
      </p:sp>
      <p:sp>
        <p:nvSpPr>
          <p:cNvPr id="22" name="Freeform 539">
            <a:extLst>
              <a:ext uri="{FF2B5EF4-FFF2-40B4-BE49-F238E27FC236}">
                <a16:creationId xmlns:a16="http://schemas.microsoft.com/office/drawing/2014/main" id="{F7761D9B-31D9-4F5F-829F-3BADD7D29FBD}"/>
              </a:ext>
            </a:extLst>
          </p:cNvPr>
          <p:cNvSpPr>
            <a:spLocks noChangeAspect="1"/>
          </p:cNvSpPr>
          <p:nvPr/>
        </p:nvSpPr>
        <p:spPr bwMode="auto">
          <a:xfrm>
            <a:off x="1646851" y="500320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pic>
        <p:nvPicPr>
          <p:cNvPr id="13" name="Picture 2">
            <a:extLst>
              <a:ext uri="{FF2B5EF4-FFF2-40B4-BE49-F238E27FC236}">
                <a16:creationId xmlns:a16="http://schemas.microsoft.com/office/drawing/2014/main" id="{E891DC6B-8287-4531-A564-3C9C95A27F8A}"/>
              </a:ext>
            </a:extLst>
          </p:cNvPr>
          <p:cNvPicPr>
            <a:picLocks noChangeAspect="1" noChangeArrowheads="1"/>
          </p:cNvPicPr>
          <p:nvPr/>
        </p:nvPicPr>
        <p:blipFill>
          <a:blip r:embed="rId4" cstate="print">
            <a:lum bright="100000" contrast="100000"/>
          </a:blip>
          <a:srcRect/>
          <a:stretch>
            <a:fillRect/>
          </a:stretch>
        </p:blipFill>
        <p:spPr bwMode="auto">
          <a:xfrm>
            <a:off x="6906447" y="4324256"/>
            <a:ext cx="1005739" cy="1228702"/>
          </a:xfrm>
          <a:prstGeom prst="rect">
            <a:avLst/>
          </a:prstGeom>
          <a:noFill/>
          <a:ln w="9525">
            <a:noFill/>
            <a:miter lim="800000"/>
            <a:headEnd/>
            <a:tailEnd/>
          </a:ln>
          <a:effectLst/>
        </p:spPr>
      </p:pic>
      <p:sp>
        <p:nvSpPr>
          <p:cNvPr id="26" name="Rectangle 25">
            <a:extLst>
              <a:ext uri="{FF2B5EF4-FFF2-40B4-BE49-F238E27FC236}">
                <a16:creationId xmlns:a16="http://schemas.microsoft.com/office/drawing/2014/main" id="{37883417-46FE-443A-9412-C01F2492CD26}"/>
              </a:ext>
            </a:extLst>
          </p:cNvPr>
          <p:cNvSpPr/>
          <p:nvPr/>
        </p:nvSpPr>
        <p:spPr>
          <a:xfrm>
            <a:off x="778251" y="3271118"/>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32" name="Freeform 97">
            <a:extLst>
              <a:ext uri="{FF2B5EF4-FFF2-40B4-BE49-F238E27FC236}">
                <a16:creationId xmlns:a16="http://schemas.microsoft.com/office/drawing/2014/main" id="{8D547022-A0C2-4A5F-BD00-4D1D796CFF2E}"/>
              </a:ext>
            </a:extLst>
          </p:cNvPr>
          <p:cNvSpPr/>
          <p:nvPr/>
        </p:nvSpPr>
        <p:spPr>
          <a:xfrm rot="5400000">
            <a:off x="6808277" y="2793590"/>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3" name="Freeform 100">
            <a:extLst>
              <a:ext uri="{FF2B5EF4-FFF2-40B4-BE49-F238E27FC236}">
                <a16:creationId xmlns:a16="http://schemas.microsoft.com/office/drawing/2014/main" id="{A24AD70F-F88F-411B-9FEB-9BC3404F11E3}"/>
              </a:ext>
            </a:extLst>
          </p:cNvPr>
          <p:cNvSpPr/>
          <p:nvPr/>
        </p:nvSpPr>
        <p:spPr>
          <a:xfrm rot="5400000">
            <a:off x="1256280" y="2793084"/>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34" name="Picture 6" descr="\\magnum\Projects\Microsoft\Cloud Power FY12\Design\Icons\PNGs\Server_2.png">
            <a:extLst>
              <a:ext uri="{FF2B5EF4-FFF2-40B4-BE49-F238E27FC236}">
                <a16:creationId xmlns:a16="http://schemas.microsoft.com/office/drawing/2014/main" id="{CA6367E2-5C1E-4317-A42E-067E3D6CB41C}"/>
              </a:ext>
            </a:extLst>
          </p:cNvPr>
          <p:cNvPicPr>
            <a:picLocks noChangeAspect="1" noChangeArrowheads="1"/>
          </p:cNvPicPr>
          <p:nvPr/>
        </p:nvPicPr>
        <p:blipFill>
          <a:blip r:embed="rId5" cstate="print">
            <a:lum bright="100000"/>
          </a:blip>
          <a:srcRect/>
          <a:stretch>
            <a:fillRect/>
          </a:stretch>
        </p:blipFill>
        <p:spPr bwMode="auto">
          <a:xfrm>
            <a:off x="6933960" y="3271110"/>
            <a:ext cx="845922" cy="1127893"/>
          </a:xfrm>
          <a:prstGeom prst="rect">
            <a:avLst/>
          </a:prstGeom>
          <a:noFill/>
        </p:spPr>
      </p:pic>
      <p:sp>
        <p:nvSpPr>
          <p:cNvPr id="35" name="Rectangle 34">
            <a:extLst>
              <a:ext uri="{FF2B5EF4-FFF2-40B4-BE49-F238E27FC236}">
                <a16:creationId xmlns:a16="http://schemas.microsoft.com/office/drawing/2014/main" id="{828AEE83-A185-4372-9480-F5D41E7F1EB3}"/>
              </a:ext>
            </a:extLst>
          </p:cNvPr>
          <p:cNvSpPr/>
          <p:nvPr/>
        </p:nvSpPr>
        <p:spPr>
          <a:xfrm>
            <a:off x="3311140" y="3529413"/>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point-to-site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36" name="Straight Connector 35">
            <a:extLst>
              <a:ext uri="{FF2B5EF4-FFF2-40B4-BE49-F238E27FC236}">
                <a16:creationId xmlns:a16="http://schemas.microsoft.com/office/drawing/2014/main" id="{7199B37B-FB34-436C-A6CB-C7D999133D55}"/>
              </a:ext>
            </a:extLst>
          </p:cNvPr>
          <p:cNvCxnSpPr/>
          <p:nvPr/>
        </p:nvCxnSpPr>
        <p:spPr>
          <a:xfrm>
            <a:off x="5616950" y="3835058"/>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3321F0-3EDB-4EE2-950A-23AC3C26F0EE}"/>
              </a:ext>
            </a:extLst>
          </p:cNvPr>
          <p:cNvCxnSpPr/>
          <p:nvPr/>
        </p:nvCxnSpPr>
        <p:spPr>
          <a:xfrm flipH="1">
            <a:off x="2655376" y="3835058"/>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28" name="Picture 2">
            <a:extLst>
              <a:ext uri="{FF2B5EF4-FFF2-40B4-BE49-F238E27FC236}">
                <a16:creationId xmlns:a16="http://schemas.microsoft.com/office/drawing/2014/main" id="{90D879F1-BE0D-47C8-8500-4210AAD30F8C}"/>
              </a:ext>
            </a:extLst>
          </p:cNvPr>
          <p:cNvPicPr>
            <a:picLocks noChangeAspect="1" noChangeArrowheads="1"/>
          </p:cNvPicPr>
          <p:nvPr/>
        </p:nvPicPr>
        <p:blipFill>
          <a:blip r:embed="rId4" cstate="print">
            <a:lum bright="100000" contrast="100000"/>
          </a:blip>
          <a:srcRect/>
          <a:stretch>
            <a:fillRect/>
          </a:stretch>
        </p:blipFill>
        <p:spPr bwMode="auto">
          <a:xfrm>
            <a:off x="1346885" y="3277275"/>
            <a:ext cx="544413" cy="544270"/>
          </a:xfrm>
          <a:prstGeom prst="rect">
            <a:avLst/>
          </a:prstGeom>
          <a:noFill/>
          <a:ln w="9525">
            <a:noFill/>
            <a:miter lim="800000"/>
            <a:headEnd/>
            <a:tailEnd/>
          </a:ln>
          <a:effectLst/>
        </p:spPr>
      </p:pic>
      <p:sp>
        <p:nvSpPr>
          <p:cNvPr id="29" name="Isosceles Triangle 28">
            <a:extLst>
              <a:ext uri="{FF2B5EF4-FFF2-40B4-BE49-F238E27FC236}">
                <a16:creationId xmlns:a16="http://schemas.microsoft.com/office/drawing/2014/main" id="{94D077A3-A791-49F5-9C88-9D148939734D}"/>
              </a:ext>
            </a:extLst>
          </p:cNvPr>
          <p:cNvSpPr/>
          <p:nvPr/>
        </p:nvSpPr>
        <p:spPr bwMode="auto">
          <a:xfrm rot="9180217">
            <a:off x="1627393" y="3659962"/>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0" name="Rectangle 77">
            <a:extLst>
              <a:ext uri="{FF2B5EF4-FFF2-40B4-BE49-F238E27FC236}">
                <a16:creationId xmlns:a16="http://schemas.microsoft.com/office/drawing/2014/main" id="{8E8D4F15-0E31-40DD-B075-4D21D3B2DE86}"/>
              </a:ext>
            </a:extLst>
          </p:cNvPr>
          <p:cNvSpPr/>
          <p:nvPr/>
        </p:nvSpPr>
        <p:spPr>
          <a:xfrm>
            <a:off x="8402735" y="3271785"/>
            <a:ext cx="2908832"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Developers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POC Efforts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Small scale deployments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31" name="Freeform 539">
            <a:extLst>
              <a:ext uri="{FF2B5EF4-FFF2-40B4-BE49-F238E27FC236}">
                <a16:creationId xmlns:a16="http://schemas.microsoft.com/office/drawing/2014/main" id="{5897921B-4722-476F-A774-3E2360965514}"/>
              </a:ext>
            </a:extLst>
          </p:cNvPr>
          <p:cNvSpPr>
            <a:spLocks noChangeAspect="1"/>
          </p:cNvSpPr>
          <p:nvPr/>
        </p:nvSpPr>
        <p:spPr bwMode="auto">
          <a:xfrm>
            <a:off x="1646851" y="3817780"/>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39" name="Rectangle 38">
            <a:extLst>
              <a:ext uri="{FF2B5EF4-FFF2-40B4-BE49-F238E27FC236}">
                <a16:creationId xmlns:a16="http://schemas.microsoft.com/office/drawing/2014/main" id="{B1393235-4A67-4DA3-B6C5-D71AF8B4F1BA}"/>
              </a:ext>
            </a:extLst>
          </p:cNvPr>
          <p:cNvSpPr/>
          <p:nvPr/>
        </p:nvSpPr>
        <p:spPr>
          <a:xfrm>
            <a:off x="778251" y="5610600"/>
            <a:ext cx="11156422" cy="1089275"/>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ln w="76200">
                <a:solidFill>
                  <a:srgbClr val="505050"/>
                </a:solidFill>
              </a:ln>
              <a:solidFill>
                <a:srgbClr val="EFEFEF"/>
              </a:solidFill>
              <a:cs typeface="Segoe UI" panose="020B0502040204020203" pitchFamily="34" charset="0"/>
            </a:endParaRPr>
          </a:p>
        </p:txBody>
      </p:sp>
      <p:sp>
        <p:nvSpPr>
          <p:cNvPr id="40" name="Freeform 45">
            <a:extLst>
              <a:ext uri="{FF2B5EF4-FFF2-40B4-BE49-F238E27FC236}">
                <a16:creationId xmlns:a16="http://schemas.microsoft.com/office/drawing/2014/main" id="{5C649109-68DF-47DC-9358-B78D35018495}"/>
              </a:ext>
            </a:extLst>
          </p:cNvPr>
          <p:cNvSpPr/>
          <p:nvPr/>
        </p:nvSpPr>
        <p:spPr>
          <a:xfrm rot="5400000">
            <a:off x="6814991" y="5125874"/>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41" name="Freeform 46">
            <a:extLst>
              <a:ext uri="{FF2B5EF4-FFF2-40B4-BE49-F238E27FC236}">
                <a16:creationId xmlns:a16="http://schemas.microsoft.com/office/drawing/2014/main" id="{3AB4C8B7-6815-4BAE-BEB5-D362911E8412}"/>
              </a:ext>
            </a:extLst>
          </p:cNvPr>
          <p:cNvSpPr/>
          <p:nvPr/>
        </p:nvSpPr>
        <p:spPr>
          <a:xfrm rot="5400000">
            <a:off x="1262494" y="5125873"/>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42" name="Group 41">
            <a:extLst>
              <a:ext uri="{FF2B5EF4-FFF2-40B4-BE49-F238E27FC236}">
                <a16:creationId xmlns:a16="http://schemas.microsoft.com/office/drawing/2014/main" id="{556612D1-AF6A-4C31-834C-DE63A49D5381}"/>
              </a:ext>
            </a:extLst>
          </p:cNvPr>
          <p:cNvGrpSpPr/>
          <p:nvPr/>
        </p:nvGrpSpPr>
        <p:grpSpPr>
          <a:xfrm>
            <a:off x="1346885" y="5686866"/>
            <a:ext cx="549467" cy="750287"/>
            <a:chOff x="5293615" y="2293499"/>
            <a:chExt cx="1189325" cy="1488408"/>
          </a:xfrm>
        </p:grpSpPr>
        <p:pic>
          <p:nvPicPr>
            <p:cNvPr id="50" name="Picture 2">
              <a:extLst>
                <a:ext uri="{FF2B5EF4-FFF2-40B4-BE49-F238E27FC236}">
                  <a16:creationId xmlns:a16="http://schemas.microsoft.com/office/drawing/2014/main" id="{1642BB33-75E4-4D54-AE56-5E9D82D0431A}"/>
                </a:ext>
              </a:extLst>
            </p:cNvPr>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51" name="Isosceles Triangle 50">
              <a:extLst>
                <a:ext uri="{FF2B5EF4-FFF2-40B4-BE49-F238E27FC236}">
                  <a16:creationId xmlns:a16="http://schemas.microsoft.com/office/drawing/2014/main" id="{6119D97A-3A15-4E23-8A38-B441D5C6F3D4}"/>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pic>
        <p:nvPicPr>
          <p:cNvPr id="43" name="Picture 2">
            <a:extLst>
              <a:ext uri="{FF2B5EF4-FFF2-40B4-BE49-F238E27FC236}">
                <a16:creationId xmlns:a16="http://schemas.microsoft.com/office/drawing/2014/main" id="{5DB6FE2F-7A76-44D9-93CC-0DB2E69AFAED}"/>
              </a:ext>
            </a:extLst>
          </p:cNvPr>
          <p:cNvPicPr>
            <a:picLocks noChangeAspect="1" noChangeArrowheads="1"/>
          </p:cNvPicPr>
          <p:nvPr/>
        </p:nvPicPr>
        <p:blipFill>
          <a:blip r:embed="rId4" cstate="print">
            <a:lum bright="100000" contrast="100000"/>
          </a:blip>
          <a:srcRect/>
          <a:stretch>
            <a:fillRect/>
          </a:stretch>
        </p:blipFill>
        <p:spPr bwMode="auto">
          <a:xfrm>
            <a:off x="6906447" y="5547952"/>
            <a:ext cx="1005739" cy="1219429"/>
          </a:xfrm>
          <a:prstGeom prst="rect">
            <a:avLst/>
          </a:prstGeom>
          <a:noFill/>
          <a:ln w="9525">
            <a:noFill/>
            <a:miter lim="800000"/>
            <a:headEnd/>
            <a:tailEnd/>
          </a:ln>
          <a:effectLst/>
        </p:spPr>
      </p:pic>
      <p:cxnSp>
        <p:nvCxnSpPr>
          <p:cNvPr id="44" name="Straight Connector 43">
            <a:extLst>
              <a:ext uri="{FF2B5EF4-FFF2-40B4-BE49-F238E27FC236}">
                <a16:creationId xmlns:a16="http://schemas.microsoft.com/office/drawing/2014/main" id="{BD539069-8E84-4B6F-8ECF-04B0933366AF}"/>
              </a:ext>
            </a:extLst>
          </p:cNvPr>
          <p:cNvCxnSpPr/>
          <p:nvPr/>
        </p:nvCxnSpPr>
        <p:spPr>
          <a:xfrm flipH="1">
            <a:off x="2669836" y="615303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1A3BD5D-3FA9-45B7-B010-E8EC8C7E3559}"/>
              </a:ext>
            </a:extLst>
          </p:cNvPr>
          <p:cNvSpPr/>
          <p:nvPr/>
        </p:nvSpPr>
        <p:spPr>
          <a:xfrm>
            <a:off x="3330950" y="5882915"/>
            <a:ext cx="2543503" cy="566285"/>
          </a:xfrm>
          <a:prstGeom prst="rect">
            <a:avLst/>
          </a:prstGeom>
        </p:spPr>
        <p:txBody>
          <a:bodyPr wrap="square" lIns="121893" tIns="60948" rIns="121893" bIns="60948">
            <a:spAutoFit/>
          </a:bodyPr>
          <a:lstStyle/>
          <a:p>
            <a:pPr algn="ctr" defTabSz="476028" fontAlgn="base">
              <a:lnSpc>
                <a:spcPct val="80000"/>
              </a:lnSpc>
            </a:pPr>
            <a:r>
              <a:rPr lang="en-US" dirty="0" err="1">
                <a:solidFill>
                  <a:srgbClr val="FFFFFF"/>
                </a:solidFill>
                <a:effectLst>
                  <a:outerShdw blurRad="38100" dist="38100" dir="2700000" algn="tl">
                    <a:srgbClr val="000000">
                      <a:alpha val="43137"/>
                    </a:srgbClr>
                  </a:outerShdw>
                </a:effectLst>
                <a:cs typeface="Segoe UI" panose="020B0502040204020203" pitchFamily="34" charset="0"/>
              </a:rPr>
              <a:t>ExpressRoute</a:t>
            </a:r>
            <a:r>
              <a:rPr lang="en-US" dirty="0">
                <a:solidFill>
                  <a:srgbClr val="FFFFFF"/>
                </a:solidFill>
                <a:effectLst>
                  <a:outerShdw blurRad="38100" dist="38100" dir="2700000" algn="tl">
                    <a:srgbClr val="000000">
                      <a:alpha val="43137"/>
                    </a:srgbClr>
                  </a:outerShdw>
                </a:effectLst>
                <a:cs typeface="Segoe UI" panose="020B0502040204020203" pitchFamily="34" charset="0"/>
              </a:rPr>
              <a:t> private connectivity</a:t>
            </a:r>
          </a:p>
        </p:txBody>
      </p:sp>
      <p:cxnSp>
        <p:nvCxnSpPr>
          <p:cNvPr id="46" name="Straight Connector 45">
            <a:extLst>
              <a:ext uri="{FF2B5EF4-FFF2-40B4-BE49-F238E27FC236}">
                <a16:creationId xmlns:a16="http://schemas.microsoft.com/office/drawing/2014/main" id="{34117406-9191-4943-A221-A32CE45F523D}"/>
              </a:ext>
            </a:extLst>
          </p:cNvPr>
          <p:cNvCxnSpPr/>
          <p:nvPr/>
        </p:nvCxnSpPr>
        <p:spPr>
          <a:xfrm>
            <a:off x="5616950" y="615303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7" name="Rectangle 77">
            <a:extLst>
              <a:ext uri="{FF2B5EF4-FFF2-40B4-BE49-F238E27FC236}">
                <a16:creationId xmlns:a16="http://schemas.microsoft.com/office/drawing/2014/main" id="{6E968E67-53F3-458D-80D1-8BF27A115765}"/>
              </a:ext>
            </a:extLst>
          </p:cNvPr>
          <p:cNvSpPr/>
          <p:nvPr/>
        </p:nvSpPr>
        <p:spPr>
          <a:xfrm>
            <a:off x="8402735" y="5610598"/>
            <a:ext cx="3260024" cy="1083374"/>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&amp;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Mission critical workloads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Backup/DR, media, HPC</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Microsoft services</a:t>
            </a:r>
          </a:p>
        </p:txBody>
      </p:sp>
      <p:sp>
        <p:nvSpPr>
          <p:cNvPr id="48" name="Rectangle 47">
            <a:extLst>
              <a:ext uri="{FF2B5EF4-FFF2-40B4-BE49-F238E27FC236}">
                <a16:creationId xmlns:a16="http://schemas.microsoft.com/office/drawing/2014/main" id="{99C58B1A-337B-4419-B7F6-897949F41BC8}"/>
              </a:ext>
            </a:extLst>
          </p:cNvPr>
          <p:cNvSpPr/>
          <p:nvPr/>
        </p:nvSpPr>
        <p:spPr bwMode="auto">
          <a:xfrm>
            <a:off x="778251" y="5610598"/>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800" spc="-50" dirty="0">
              <a:gradFill>
                <a:gsLst>
                  <a:gs pos="1250">
                    <a:srgbClr val="EFEFEF"/>
                  </a:gs>
                  <a:gs pos="10417">
                    <a:srgbClr val="EFEFEF"/>
                  </a:gs>
                </a:gsLst>
                <a:lin ang="5400000" scaled="0"/>
              </a:gradFill>
              <a:cs typeface="Segoe UI" panose="020B0502040204020203" pitchFamily="34" charset="0"/>
            </a:endParaRPr>
          </a:p>
        </p:txBody>
      </p:sp>
      <p:sp>
        <p:nvSpPr>
          <p:cNvPr id="49" name="Freeform 539">
            <a:extLst>
              <a:ext uri="{FF2B5EF4-FFF2-40B4-BE49-F238E27FC236}">
                <a16:creationId xmlns:a16="http://schemas.microsoft.com/office/drawing/2014/main" id="{061FE968-1E8A-4B31-8214-C73645760862}"/>
              </a:ext>
            </a:extLst>
          </p:cNvPr>
          <p:cNvSpPr>
            <a:spLocks noChangeAspect="1"/>
          </p:cNvSpPr>
          <p:nvPr/>
        </p:nvSpPr>
        <p:spPr bwMode="auto">
          <a:xfrm>
            <a:off x="1646851" y="6241716"/>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53" name="Rectangle 52">
            <a:extLst>
              <a:ext uri="{FF2B5EF4-FFF2-40B4-BE49-F238E27FC236}">
                <a16:creationId xmlns:a16="http://schemas.microsoft.com/office/drawing/2014/main" id="{1021AA59-64CD-459B-B45E-EFDE3F2C26B2}"/>
              </a:ext>
            </a:extLst>
          </p:cNvPr>
          <p:cNvSpPr/>
          <p:nvPr/>
        </p:nvSpPr>
        <p:spPr>
          <a:xfrm>
            <a:off x="785128" y="2119189"/>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59" name="Freeform 59">
            <a:extLst>
              <a:ext uri="{FF2B5EF4-FFF2-40B4-BE49-F238E27FC236}">
                <a16:creationId xmlns:a16="http://schemas.microsoft.com/office/drawing/2014/main" id="{7F77E5CC-0E72-4ED1-A075-D5EE06DC9CA6}"/>
              </a:ext>
            </a:extLst>
          </p:cNvPr>
          <p:cNvSpPr/>
          <p:nvPr/>
        </p:nvSpPr>
        <p:spPr>
          <a:xfrm rot="5400000">
            <a:off x="6815154" y="1641661"/>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60" name="Freeform 68">
            <a:extLst>
              <a:ext uri="{FF2B5EF4-FFF2-40B4-BE49-F238E27FC236}">
                <a16:creationId xmlns:a16="http://schemas.microsoft.com/office/drawing/2014/main" id="{21C325CF-59BB-43AB-AAA2-61564A50C9D3}"/>
              </a:ext>
            </a:extLst>
          </p:cNvPr>
          <p:cNvSpPr/>
          <p:nvPr/>
        </p:nvSpPr>
        <p:spPr>
          <a:xfrm rot="5400000">
            <a:off x="1263157" y="1641155"/>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61" name="Picture 6" descr="\\magnum\Projects\Microsoft\Cloud Power FY12\Design\Icons\PNGs\Server_2.png">
            <a:extLst>
              <a:ext uri="{FF2B5EF4-FFF2-40B4-BE49-F238E27FC236}">
                <a16:creationId xmlns:a16="http://schemas.microsoft.com/office/drawing/2014/main" id="{5FEDBAE4-45C8-4773-BA0A-0FC3232BA70C}"/>
              </a:ext>
            </a:extLst>
          </p:cNvPr>
          <p:cNvPicPr>
            <a:picLocks noChangeAspect="1" noChangeArrowheads="1"/>
          </p:cNvPicPr>
          <p:nvPr/>
        </p:nvPicPr>
        <p:blipFill>
          <a:blip r:embed="rId5" cstate="print">
            <a:lum bright="100000"/>
          </a:blip>
          <a:srcRect/>
          <a:stretch>
            <a:fillRect/>
          </a:stretch>
        </p:blipFill>
        <p:spPr bwMode="auto">
          <a:xfrm>
            <a:off x="6940837" y="2119181"/>
            <a:ext cx="845922" cy="1127893"/>
          </a:xfrm>
          <a:prstGeom prst="rect">
            <a:avLst/>
          </a:prstGeom>
          <a:noFill/>
        </p:spPr>
      </p:pic>
      <p:sp>
        <p:nvSpPr>
          <p:cNvPr id="62" name="Rectangle 61">
            <a:extLst>
              <a:ext uri="{FF2B5EF4-FFF2-40B4-BE49-F238E27FC236}">
                <a16:creationId xmlns:a16="http://schemas.microsoft.com/office/drawing/2014/main" id="{BA550BF0-2056-45A0-95D5-1C38BBF17060}"/>
              </a:ext>
            </a:extLst>
          </p:cNvPr>
          <p:cNvSpPr/>
          <p:nvPr/>
        </p:nvSpPr>
        <p:spPr>
          <a:xfrm>
            <a:off x="3318017" y="2576381"/>
            <a:ext cx="2534410" cy="344686"/>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Internet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63" name="Straight Connector 62">
            <a:extLst>
              <a:ext uri="{FF2B5EF4-FFF2-40B4-BE49-F238E27FC236}">
                <a16:creationId xmlns:a16="http://schemas.microsoft.com/office/drawing/2014/main" id="{ABA6A1E2-5242-433E-9685-76AA38FF66D3}"/>
              </a:ext>
            </a:extLst>
          </p:cNvPr>
          <p:cNvCxnSpPr/>
          <p:nvPr/>
        </p:nvCxnSpPr>
        <p:spPr>
          <a:xfrm>
            <a:off x="5623827" y="2683129"/>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460C51C-CBBC-4822-87BD-740C02A53F9E}"/>
              </a:ext>
            </a:extLst>
          </p:cNvPr>
          <p:cNvCxnSpPr/>
          <p:nvPr/>
        </p:nvCxnSpPr>
        <p:spPr>
          <a:xfrm flipH="1">
            <a:off x="2662253" y="2683129"/>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55" name="Picture 2">
            <a:extLst>
              <a:ext uri="{FF2B5EF4-FFF2-40B4-BE49-F238E27FC236}">
                <a16:creationId xmlns:a16="http://schemas.microsoft.com/office/drawing/2014/main" id="{DD470067-BFEF-43A1-B486-BA30C7B7499A}"/>
              </a:ext>
            </a:extLst>
          </p:cNvPr>
          <p:cNvPicPr>
            <a:picLocks noChangeAspect="1" noChangeArrowheads="1"/>
          </p:cNvPicPr>
          <p:nvPr/>
        </p:nvPicPr>
        <p:blipFill>
          <a:blip r:embed="rId4" cstate="print">
            <a:lum bright="100000" contrast="100000"/>
          </a:blip>
          <a:srcRect/>
          <a:stretch>
            <a:fillRect/>
          </a:stretch>
        </p:blipFill>
        <p:spPr bwMode="auto">
          <a:xfrm>
            <a:off x="1353762" y="2125346"/>
            <a:ext cx="544413" cy="544270"/>
          </a:xfrm>
          <a:prstGeom prst="rect">
            <a:avLst/>
          </a:prstGeom>
          <a:noFill/>
          <a:ln w="9525">
            <a:noFill/>
            <a:miter lim="800000"/>
            <a:headEnd/>
            <a:tailEnd/>
          </a:ln>
          <a:effectLst/>
        </p:spPr>
      </p:pic>
      <p:sp>
        <p:nvSpPr>
          <p:cNvPr id="56" name="Isosceles Triangle 55">
            <a:extLst>
              <a:ext uri="{FF2B5EF4-FFF2-40B4-BE49-F238E27FC236}">
                <a16:creationId xmlns:a16="http://schemas.microsoft.com/office/drawing/2014/main" id="{530BFD04-80B4-404E-8F34-0642D962D2D0}"/>
              </a:ext>
            </a:extLst>
          </p:cNvPr>
          <p:cNvSpPr/>
          <p:nvPr/>
        </p:nvSpPr>
        <p:spPr bwMode="auto">
          <a:xfrm rot="9180217">
            <a:off x="1634270" y="2508033"/>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57" name="Rectangle 77">
            <a:extLst>
              <a:ext uri="{FF2B5EF4-FFF2-40B4-BE49-F238E27FC236}">
                <a16:creationId xmlns:a16="http://schemas.microsoft.com/office/drawing/2014/main" id="{187F852B-EA1B-4DB1-BF6C-C2717F74FB50}"/>
              </a:ext>
            </a:extLst>
          </p:cNvPr>
          <p:cNvSpPr/>
          <p:nvPr/>
        </p:nvSpPr>
        <p:spPr>
          <a:xfrm>
            <a:off x="8409611" y="2119856"/>
            <a:ext cx="3473635"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Consumers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Access over public IP</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DNS resolution</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58" name="Freeform 539">
            <a:extLst>
              <a:ext uri="{FF2B5EF4-FFF2-40B4-BE49-F238E27FC236}">
                <a16:creationId xmlns:a16="http://schemas.microsoft.com/office/drawing/2014/main" id="{2185F6C4-0AAA-4541-BABE-7B8F3F0E7407}"/>
              </a:ext>
            </a:extLst>
          </p:cNvPr>
          <p:cNvSpPr>
            <a:spLocks noChangeAspect="1"/>
          </p:cNvSpPr>
          <p:nvPr/>
        </p:nvSpPr>
        <p:spPr bwMode="auto">
          <a:xfrm>
            <a:off x="1653728" y="2665851"/>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Tree>
    <p:extLst>
      <p:ext uri="{BB962C8B-B14F-4D97-AF65-F5344CB8AC3E}">
        <p14:creationId xmlns:p14="http://schemas.microsoft.com/office/powerpoint/2010/main" val="4157373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6B872-1D62-4C02-9520-413FEA5BFCA0}"/>
              </a:ext>
            </a:extLst>
          </p:cNvPr>
          <p:cNvSpPr>
            <a:spLocks noGrp="1"/>
          </p:cNvSpPr>
          <p:nvPr>
            <p:ph type="title"/>
          </p:nvPr>
        </p:nvSpPr>
        <p:spPr/>
        <p:txBody>
          <a:bodyPr/>
          <a:lstStyle/>
          <a:p>
            <a:r>
              <a:rPr lang="en-US" b="1" dirty="0"/>
              <a:t>Design Network Implementation</a:t>
            </a:r>
            <a:endParaRPr lang="en-US" dirty="0"/>
          </a:p>
        </p:txBody>
      </p:sp>
      <p:sp>
        <p:nvSpPr>
          <p:cNvPr id="6" name="Text Placeholder 5">
            <a:extLst>
              <a:ext uri="{FF2B5EF4-FFF2-40B4-BE49-F238E27FC236}">
                <a16:creationId xmlns:a16="http://schemas.microsoft.com/office/drawing/2014/main" id="{9D3638CF-66DD-42FE-AFCA-5449D562034C}"/>
              </a:ext>
            </a:extLst>
          </p:cNvPr>
          <p:cNvSpPr>
            <a:spLocks noGrp="1"/>
          </p:cNvSpPr>
          <p:nvPr>
            <p:ph type="body" idx="1"/>
          </p:nvPr>
        </p:nvSpPr>
        <p:spPr>
          <a:xfrm>
            <a:off x="1785188" y="950221"/>
            <a:ext cx="8574837" cy="5356916"/>
          </a:xfrm>
        </p:spPr>
        <p:txBody>
          <a:bodyPr>
            <a:normAutofit fontScale="85000" lnSpcReduction="10000"/>
          </a:bodyPr>
          <a:lstStyle/>
          <a:p>
            <a:r>
              <a:rPr lang="en-US" sz="2400" b="1" dirty="0"/>
              <a:t>Design Azure virtual networks</a:t>
            </a:r>
          </a:p>
          <a:p>
            <a:pPr lvl="1"/>
            <a:r>
              <a:rPr lang="en-US" sz="2000" dirty="0"/>
              <a:t>Design solutions that use Azure networking services: design for load balancing using Azure Load Balancer and Azure Traffic Manager; define DNS, DHCP, and IP strategies; determine when to use Azure Application Gateway; determine when to use multi-node application gateways, Traffic Manager and load balancers</a:t>
            </a:r>
          </a:p>
          <a:p>
            <a:r>
              <a:rPr lang="en-US" sz="2400" b="1" dirty="0"/>
              <a:t>Design external connectivity for Azure Virtual Networks</a:t>
            </a:r>
          </a:p>
          <a:p>
            <a:pPr lvl="1"/>
            <a:r>
              <a:rPr lang="en-US" sz="2000" dirty="0"/>
              <a:t>Determine when to use Azure VPN, ExpressRoute and Virtual Network Peering architecture and design; determine when to use User Defined Routes (UDRs); determine when to use VPN gateway site-to-site failover for ExpressRoute </a:t>
            </a:r>
          </a:p>
          <a:p>
            <a:r>
              <a:rPr lang="en-US" sz="2400" b="1" dirty="0"/>
              <a:t>Design security strategies</a:t>
            </a:r>
          </a:p>
          <a:p>
            <a:pPr lvl="1"/>
            <a:r>
              <a:rPr lang="en-US" sz="2000" dirty="0"/>
              <a:t>Determine when to use network virtual appliances; design a perimeter network (DMZ); determine when to use a Web Application Firewall (WAF), Network Security Group (NSG), and virtual network service tunneling</a:t>
            </a:r>
          </a:p>
          <a:p>
            <a:r>
              <a:rPr lang="en-US" sz="2400" b="1" dirty="0"/>
              <a:t>Design connectivity for hybrid applications</a:t>
            </a:r>
          </a:p>
          <a:p>
            <a:pPr lvl="1"/>
            <a:r>
              <a:rPr lang="en-US" sz="2000" dirty="0"/>
              <a:t>Design connectivity to on-premises data from Azure applications using Azure Relay Service, Azure Data Management Gateway for Data Factory, Azure On-Premises Data Gateway, Hybrid Connections, or Azure Web App’s virtual private network (VPN) capability; identify constraints for connectivity with VPN; identify options for joining VMs to domains</a:t>
            </a:r>
            <a:endParaRPr lang="en-US" sz="1400" dirty="0"/>
          </a:p>
        </p:txBody>
      </p:sp>
      <p:sp>
        <p:nvSpPr>
          <p:cNvPr id="8" name="Text Placeholder 7">
            <a:extLst>
              <a:ext uri="{FF2B5EF4-FFF2-40B4-BE49-F238E27FC236}">
                <a16:creationId xmlns:a16="http://schemas.microsoft.com/office/drawing/2014/main" id="{9C377E1C-ED3C-423F-9E95-64EBB258FC66}"/>
              </a:ext>
            </a:extLst>
          </p:cNvPr>
          <p:cNvSpPr>
            <a:spLocks noGrp="1"/>
          </p:cNvSpPr>
          <p:nvPr>
            <p:ph type="body" sz="quarter" idx="10"/>
          </p:nvPr>
        </p:nvSpPr>
        <p:spPr>
          <a:xfrm>
            <a:off x="1785187" y="6447098"/>
            <a:ext cx="8574837" cy="410903"/>
          </a:xfrm>
        </p:spPr>
        <p:txBody>
          <a:bodyPr/>
          <a:lstStyle/>
          <a:p>
            <a:r>
              <a:rPr lang="en-US" dirty="0">
                <a:hlinkClick r:id="rId3"/>
              </a:rPr>
              <a:t>https://www.microsoft.com/en-us/learning/exam-70-535.aspx</a:t>
            </a:r>
            <a:endParaRPr lang="en-US" dirty="0"/>
          </a:p>
          <a:p>
            <a:endParaRPr lang="en-US" dirty="0"/>
          </a:p>
        </p:txBody>
      </p:sp>
    </p:spTree>
    <p:extLst>
      <p:ext uri="{BB962C8B-B14F-4D97-AF65-F5344CB8AC3E}">
        <p14:creationId xmlns:p14="http://schemas.microsoft.com/office/powerpoint/2010/main" val="2469948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p:txBody>
          <a:bodyPr/>
          <a:lstStyle/>
          <a:p>
            <a:r>
              <a:rPr lang="en-US" dirty="0" err="1"/>
              <a:t>Vnet</a:t>
            </a:r>
            <a:r>
              <a:rPr lang="en-US" dirty="0"/>
              <a:t> to </a:t>
            </a:r>
            <a:r>
              <a:rPr lang="en-US" dirty="0" err="1"/>
              <a:t>Vnet</a:t>
            </a:r>
            <a:endParaRPr lang="en-US" dirty="0"/>
          </a:p>
          <a:p>
            <a:r>
              <a:rPr lang="en-US" dirty="0"/>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2331285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a:xfrm>
            <a:off x="201591" y="1529255"/>
            <a:ext cx="11778205" cy="5123793"/>
          </a:xfrm>
        </p:spPr>
        <p:txBody>
          <a:bodyPr/>
          <a:lstStyle/>
          <a:p>
            <a:r>
              <a:rPr lang="en-US" dirty="0" err="1"/>
              <a:t>Vnet</a:t>
            </a:r>
            <a:r>
              <a:rPr lang="en-US" dirty="0"/>
              <a:t> to </a:t>
            </a:r>
            <a:r>
              <a:rPr lang="en-US" dirty="0" err="1"/>
              <a:t>Vnet</a:t>
            </a:r>
            <a:endParaRPr lang="en-US" dirty="0"/>
          </a:p>
          <a:p>
            <a:r>
              <a:rPr lang="en-US" b="1" dirty="0">
                <a:solidFill>
                  <a:srgbClr val="00B050"/>
                </a:solidFill>
              </a:rPr>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2679742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Network Services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44066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ash-based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070" y="791456"/>
            <a:ext cx="7573529" cy="4849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normAutofit fontScale="70000" lnSpcReduction="20000"/>
          </a:bodyPr>
          <a:lstStyle/>
          <a:p>
            <a:r>
              <a:rPr lang="en-US" b="1" dirty="0">
                <a:solidFill>
                  <a:srgbClr val="FF0000"/>
                </a:solidFill>
              </a:rPr>
              <a:t>Hash-based distribution</a:t>
            </a:r>
          </a:p>
          <a:p>
            <a:pPr lvl="1"/>
            <a:r>
              <a:rPr lang="en-US" b="1" dirty="0">
                <a:solidFill>
                  <a:srgbClr val="FF0000"/>
                </a:solidFill>
              </a:rPr>
              <a:t>5 tuple and 2 or 3 tuple</a:t>
            </a:r>
          </a:p>
          <a:p>
            <a:r>
              <a:rPr lang="en-US" b="1" dirty="0">
                <a:solidFill>
                  <a:srgbClr val="FF0000"/>
                </a:solidFill>
              </a:rPr>
              <a:t>Port forwarding (e.g. Port 80 to Port 81)</a:t>
            </a:r>
          </a:p>
          <a:p>
            <a:r>
              <a:rPr lang="en-US" dirty="0"/>
              <a:t>Automatic Reconfiguration</a:t>
            </a:r>
          </a:p>
          <a:p>
            <a:r>
              <a:rPr lang="en-US" dirty="0"/>
              <a:t>Service Monitoring</a:t>
            </a:r>
          </a:p>
          <a:p>
            <a:pPr lvl="1"/>
            <a:r>
              <a:rPr lang="en-US" dirty="0"/>
              <a:t>Guest probe</a:t>
            </a:r>
          </a:p>
          <a:p>
            <a:pPr lvl="1"/>
            <a:r>
              <a:rPr lang="en-US" dirty="0"/>
              <a:t>HTTP custom probe</a:t>
            </a:r>
          </a:p>
          <a:p>
            <a:pPr lvl="1"/>
            <a:r>
              <a:rPr lang="en-US" dirty="0"/>
              <a:t>TCP custom probe</a:t>
            </a:r>
          </a:p>
          <a:p>
            <a:r>
              <a:rPr lang="en-US" b="1" dirty="0">
                <a:solidFill>
                  <a:srgbClr val="FF0000"/>
                </a:solidFill>
              </a:rPr>
              <a:t>NAT Capability</a:t>
            </a:r>
          </a:p>
          <a:p>
            <a:r>
              <a:rPr lang="en-US" dirty="0"/>
              <a:t>Source NAT (share same VIP)</a:t>
            </a:r>
          </a:p>
          <a:p>
            <a:r>
              <a:rPr lang="en-US" dirty="0"/>
              <a:t>100 per subscription</a:t>
            </a:r>
          </a:p>
          <a:p>
            <a:r>
              <a:rPr lang="en-US" dirty="0"/>
              <a:t>150 rules per Load Balancer</a:t>
            </a:r>
          </a:p>
          <a:p>
            <a:pPr marL="0" indent="0">
              <a:buNone/>
            </a:pPr>
            <a:endParaRPr lang="en-US" dirty="0">
              <a:hlinkClick r:id="rId4"/>
            </a:endParaRPr>
          </a:p>
          <a:p>
            <a:pPr marL="0" indent="0">
              <a:buNone/>
            </a:pPr>
            <a:r>
              <a:rPr lang="en-US" dirty="0">
                <a:hlinkClick r:id="rId4"/>
              </a:rPr>
              <a:t>https://docs.microsoft.com/en-us/azure/load-balancer/load-balancer-overview</a:t>
            </a:r>
            <a:endParaRPr lang="en-US" dirty="0"/>
          </a:p>
          <a:p>
            <a:endParaRPr lang="en-US" dirty="0"/>
          </a:p>
        </p:txBody>
      </p:sp>
      <p:pic>
        <p:nvPicPr>
          <p:cNvPr id="5" name="Picture 4" descr="A picture containing clipart&#10;&#10;Description generated with very high confidence">
            <a:extLst>
              <a:ext uri="{FF2B5EF4-FFF2-40B4-BE49-F238E27FC236}">
                <a16:creationId xmlns:a16="http://schemas.microsoft.com/office/drawing/2014/main" id="{06DD0A01-1089-47D7-98BE-19BEF2ABBC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1067" y="4031177"/>
            <a:ext cx="411613" cy="567884"/>
          </a:xfrm>
          <a:prstGeom prst="rect">
            <a:avLst/>
          </a:prstGeom>
        </p:spPr>
      </p:pic>
      <p:sp>
        <p:nvSpPr>
          <p:cNvPr id="6" name="TextBox 5">
            <a:extLst>
              <a:ext uri="{FF2B5EF4-FFF2-40B4-BE49-F238E27FC236}">
                <a16:creationId xmlns:a16="http://schemas.microsoft.com/office/drawing/2014/main" id="{6DD9C3EE-91A6-4E4C-9F51-38E1640630F5}"/>
              </a:ext>
            </a:extLst>
          </p:cNvPr>
          <p:cNvSpPr txBox="1"/>
          <p:nvPr/>
        </p:nvSpPr>
        <p:spPr>
          <a:xfrm>
            <a:off x="4633573" y="4031177"/>
            <a:ext cx="2476597"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Supports 1000 VMs</a:t>
            </a:r>
          </a:p>
          <a:p>
            <a:pPr marL="285750" indent="-285750">
              <a:buFont typeface="Arial" panose="020B0604020202020204" pitchFamily="34" charset="0"/>
              <a:buChar char="•"/>
            </a:pPr>
            <a:r>
              <a:rPr lang="en-US" b="1" dirty="0">
                <a:solidFill>
                  <a:schemeClr val="accent2">
                    <a:lumMod val="75000"/>
                  </a:schemeClr>
                </a:solidFill>
              </a:rPr>
              <a:t>Availability Zones</a:t>
            </a:r>
          </a:p>
          <a:p>
            <a:pPr marL="285750" indent="-285750">
              <a:buFont typeface="Arial" panose="020B0604020202020204" pitchFamily="34" charset="0"/>
              <a:buChar char="•"/>
            </a:pPr>
            <a:r>
              <a:rPr lang="en-US" b="1" dirty="0">
                <a:solidFill>
                  <a:schemeClr val="accent2">
                    <a:lumMod val="75000"/>
                  </a:schemeClr>
                </a:solidFill>
              </a:rPr>
              <a:t>HA Ports</a:t>
            </a:r>
          </a:p>
        </p:txBody>
      </p:sp>
    </p:spTree>
    <p:extLst>
      <p:ext uri="{BB962C8B-B14F-4D97-AF65-F5344CB8AC3E}">
        <p14:creationId xmlns:p14="http://schemas.microsoft.com/office/powerpoint/2010/main" val="2378514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ternal load balancing single cloud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021" y="178676"/>
            <a:ext cx="6074979" cy="6141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lstStyle/>
          <a:p>
            <a:r>
              <a:rPr lang="en-US" dirty="0"/>
              <a:t>Public / Internet Facing Load Balancer</a:t>
            </a:r>
          </a:p>
          <a:p>
            <a:r>
              <a:rPr lang="en-US" dirty="0"/>
              <a:t>Internal Load Balancer</a:t>
            </a:r>
          </a:p>
          <a:p>
            <a:endParaRPr lang="en-US" dirty="0"/>
          </a:p>
          <a:p>
            <a:r>
              <a:rPr lang="en-US" dirty="0"/>
              <a:t>Outbound traffic &amp; Source NAT</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75437885"/>
              </p:ext>
            </p:extLst>
          </p:nvPr>
        </p:nvGraphicFramePr>
        <p:xfrm>
          <a:off x="1024260" y="3816843"/>
          <a:ext cx="5176843" cy="2927678"/>
        </p:xfrm>
        <a:graphic>
          <a:graphicData uri="http://schemas.openxmlformats.org/drawingml/2006/table">
            <a:tbl>
              <a:tblPr/>
              <a:tblGrid>
                <a:gridCol w="2269143">
                  <a:extLst>
                    <a:ext uri="{9D8B030D-6E8A-4147-A177-3AD203B41FA5}">
                      <a16:colId xmlns:a16="http://schemas.microsoft.com/office/drawing/2014/main" val="3226228113"/>
                    </a:ext>
                  </a:extLst>
                </a:gridCol>
                <a:gridCol w="1059069">
                  <a:extLst>
                    <a:ext uri="{9D8B030D-6E8A-4147-A177-3AD203B41FA5}">
                      <a16:colId xmlns:a16="http://schemas.microsoft.com/office/drawing/2014/main" val="978115942"/>
                    </a:ext>
                  </a:extLst>
                </a:gridCol>
                <a:gridCol w="1848631">
                  <a:extLst>
                    <a:ext uri="{9D8B030D-6E8A-4147-A177-3AD203B41FA5}">
                      <a16:colId xmlns:a16="http://schemas.microsoft.com/office/drawing/2014/main" val="815968610"/>
                    </a:ext>
                  </a:extLst>
                </a:gridCol>
              </a:tblGrid>
              <a:tr h="498929">
                <a:tc>
                  <a:txBody>
                    <a:bodyPr/>
                    <a:lstStyle/>
                    <a:p>
                      <a:pPr marL="0" marR="0" fontAlgn="t">
                        <a:spcBef>
                          <a:spcPts val="0"/>
                        </a:spcBef>
                        <a:spcAft>
                          <a:spcPts val="0"/>
                        </a:spcAft>
                      </a:pPr>
                      <a:r>
                        <a:rPr lang="en-US" sz="1200">
                          <a:solidFill>
                            <a:srgbClr val="D5D5D5"/>
                          </a:solidFill>
                          <a:effectLst/>
                          <a:latin typeface="segoe-ui_semibold"/>
                        </a:rPr>
                        <a:t>Scenario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Note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18327614"/>
                  </a:ext>
                </a:extLst>
              </a:tr>
              <a:tr h="809583">
                <a:tc>
                  <a:txBody>
                    <a:bodyPr/>
                    <a:lstStyle/>
                    <a:p>
                      <a:pPr marL="0" marR="0" fontAlgn="t">
                        <a:spcBef>
                          <a:spcPts val="0"/>
                        </a:spcBef>
                        <a:spcAft>
                          <a:spcPts val="0"/>
                        </a:spcAft>
                      </a:pPr>
                      <a:r>
                        <a:rPr lang="en-US" sz="1200">
                          <a:solidFill>
                            <a:srgbClr val="D5D5D5"/>
                          </a:solidFill>
                          <a:effectLst/>
                          <a:latin typeface="segoe-ui_normal"/>
                        </a:rPr>
                        <a:t>Standalone VM (no load balancer, no Instance Level Public IP address)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Default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associates a public IP address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3630346"/>
                  </a:ext>
                </a:extLst>
              </a:tr>
              <a:tr h="809583">
                <a:tc>
                  <a:txBody>
                    <a:bodyPr/>
                    <a:lstStyle/>
                    <a:p>
                      <a:pPr marL="0" marR="0" fontAlgn="t">
                        <a:spcBef>
                          <a:spcPts val="0"/>
                        </a:spcBef>
                        <a:spcAft>
                          <a:spcPts val="0"/>
                        </a:spcAft>
                      </a:pPr>
                      <a:r>
                        <a:rPr lang="en-US" sz="1200">
                          <a:solidFill>
                            <a:srgbClr val="D5D5D5"/>
                          </a:solidFill>
                          <a:effectLst/>
                          <a:latin typeface="segoe-ui_normal"/>
                        </a:rPr>
                        <a:t>Load-balanced VM (no Instance Level Public IP address on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using the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uses a public IP address of the Load Balancer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152803670"/>
                  </a:ext>
                </a:extLst>
              </a:tr>
              <a:tr h="809583">
                <a:tc>
                  <a:txBody>
                    <a:bodyPr/>
                    <a:lstStyle/>
                    <a:p>
                      <a:pPr marL="0" marR="0" fontAlgn="t">
                        <a:spcBef>
                          <a:spcPts val="0"/>
                        </a:spcBef>
                        <a:spcAft>
                          <a:spcPts val="0"/>
                        </a:spcAft>
                      </a:pPr>
                      <a:r>
                        <a:rPr lang="en-US" sz="1200">
                          <a:solidFill>
                            <a:srgbClr val="D5D5D5"/>
                          </a:solidFill>
                          <a:effectLst/>
                          <a:latin typeface="segoe-ui_normal"/>
                        </a:rPr>
                        <a:t>VM with Instance Level Public IP address (with or without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is not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Azure uses the public IP assigned to the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45701847"/>
                  </a:ext>
                </a:extLst>
              </a:tr>
            </a:tbl>
          </a:graphicData>
        </a:graphic>
      </p:graphicFrame>
      <p:sp>
        <p:nvSpPr>
          <p:cNvPr id="6" name="TextBox 5"/>
          <p:cNvSpPr txBox="1"/>
          <p:nvPr/>
        </p:nvSpPr>
        <p:spPr>
          <a:xfrm>
            <a:off x="6301436" y="6209042"/>
            <a:ext cx="5508239" cy="430887"/>
          </a:xfrm>
          <a:prstGeom prst="rect">
            <a:avLst/>
          </a:prstGeom>
          <a:noFill/>
        </p:spPr>
        <p:txBody>
          <a:bodyPr wrap="none" rtlCol="0">
            <a:spAutoFit/>
          </a:bodyPr>
          <a:lstStyle/>
          <a:p>
            <a:r>
              <a:rPr lang="en-US" sz="1100" dirty="0">
                <a:hlinkClick r:id="rId4"/>
              </a:rPr>
              <a:t>https://docs.microsoft.com/en-us/azure/load-balancer/load-balancer-outbound-connections</a:t>
            </a:r>
            <a:endParaRPr lang="en-US" sz="1100" dirty="0"/>
          </a:p>
          <a:p>
            <a:endParaRPr lang="en-US" sz="1100" dirty="0"/>
          </a:p>
        </p:txBody>
      </p:sp>
    </p:spTree>
    <p:extLst>
      <p:ext uri="{BB962C8B-B14F-4D97-AF65-F5344CB8AC3E}">
        <p14:creationId xmlns:p14="http://schemas.microsoft.com/office/powerpoint/2010/main" val="135846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cxnSp>
        <p:nvCxnSpPr>
          <p:cNvPr id="39" name="Straight Connector 38">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095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2095500" y="1257537"/>
            <a:ext cx="5541262" cy="1124712"/>
          </a:xfrm>
        </p:spPr>
        <p:txBody>
          <a:bodyPr vert="horz" lIns="68580" tIns="34290" rIns="68580" bIns="34290" rtlCol="0" anchor="ctr">
            <a:normAutofit/>
          </a:bodyPr>
          <a:lstStyle/>
          <a:p>
            <a:r>
              <a:rPr lang="en-US" kern="1200" dirty="0">
                <a:solidFill>
                  <a:srgbClr val="FFFFFF"/>
                </a:solidFill>
                <a:latin typeface="+mj-lt"/>
                <a:ea typeface="+mj-ea"/>
                <a:cs typeface="+mj-cs"/>
              </a:rPr>
              <a:t>Standard Load Balancer</a:t>
            </a:r>
          </a:p>
        </p:txBody>
      </p:sp>
      <p:sp>
        <p:nvSpPr>
          <p:cNvPr id="4" name="TextBox 3">
            <a:extLst>
              <a:ext uri="{FF2B5EF4-FFF2-40B4-BE49-F238E27FC236}">
                <a16:creationId xmlns:a16="http://schemas.microsoft.com/office/drawing/2014/main" id="{4A647625-78B2-479B-8B20-387F2BC126D2}"/>
              </a:ext>
            </a:extLst>
          </p:cNvPr>
          <p:cNvSpPr txBox="1"/>
          <p:nvPr/>
        </p:nvSpPr>
        <p:spPr>
          <a:xfrm>
            <a:off x="2145630" y="2261329"/>
            <a:ext cx="3920652" cy="3211119"/>
          </a:xfrm>
          <a:prstGeom prst="rect">
            <a:avLst/>
          </a:prstGeom>
        </p:spPr>
        <p:txBody>
          <a:bodyPr vert="horz" lIns="68580" tIns="34290" rIns="68580" bIns="34290" rtlCol="0">
            <a:normAutofit lnSpcReduction="10000"/>
          </a:bodyPr>
          <a:lstStyle/>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VM need not be deployed in a Availability Set</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Cross-Zone load balancing</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Limited to region and not supported in peered networks</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NIC or Subnet level NSG is mandatory</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Migration from basic to standard SKU </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High availability using HA ports </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100/1000 Load balancers per subscription</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1250/1500 rules per Basic Load Balancer</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1000 Backend pools with VMs on single VNet</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10 Frontend IP’s</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Need to signup for preview</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East US 2, Central US, North Europe, West Central US, West Europe, and Southeast Asia</a:t>
            </a:r>
          </a:p>
          <a:p>
            <a:pPr marL="214313" indent="-171450" defTabSz="685800">
              <a:lnSpc>
                <a:spcPct val="90000"/>
              </a:lnSpc>
              <a:spcAft>
                <a:spcPts val="450"/>
              </a:spcAft>
              <a:buFont typeface="Arial" panose="020B0604020202020204" pitchFamily="34" charset="0"/>
              <a:buChar char="•"/>
            </a:pPr>
            <a:endParaRPr lang="en-US" sz="1125" dirty="0">
              <a:solidFill>
                <a:srgbClr val="FFFFFF"/>
              </a:solidFill>
              <a:latin typeface="Calibri" panose="020F0502020204030204"/>
              <a:cs typeface="Arial" charset="0"/>
            </a:endParaRPr>
          </a:p>
          <a:p>
            <a:pPr marL="214313" indent="-171450" defTabSz="685800">
              <a:lnSpc>
                <a:spcPct val="90000"/>
              </a:lnSpc>
              <a:spcAft>
                <a:spcPts val="450"/>
              </a:spcAft>
              <a:buFont typeface="Arial" panose="020B0604020202020204" pitchFamily="34" charset="0"/>
              <a:buChar char="•"/>
            </a:pPr>
            <a:endParaRPr lang="en-US" sz="1125" dirty="0">
              <a:solidFill>
                <a:srgbClr val="FFFFFF"/>
              </a:solidFill>
              <a:latin typeface="Calibri" panose="020F0502020204030204"/>
              <a:cs typeface="Arial" charset="0"/>
            </a:endParaRPr>
          </a:p>
        </p:txBody>
      </p:sp>
      <p:pic>
        <p:nvPicPr>
          <p:cNvPr id="2" name="Picture 1">
            <a:extLst>
              <a:ext uri="{FF2B5EF4-FFF2-40B4-BE49-F238E27FC236}">
                <a16:creationId xmlns:a16="http://schemas.microsoft.com/office/drawing/2014/main" id="{7A98035E-B8D5-4498-B909-AFE32F84BC5C}"/>
              </a:ext>
            </a:extLst>
          </p:cNvPr>
          <p:cNvPicPr>
            <a:picLocks noChangeAspect="1"/>
          </p:cNvPicPr>
          <p:nvPr/>
        </p:nvPicPr>
        <p:blipFill>
          <a:blip r:embed="rId4"/>
          <a:stretch>
            <a:fillRect/>
          </a:stretch>
        </p:blipFill>
        <p:spPr>
          <a:xfrm>
            <a:off x="6686548" y="2660466"/>
            <a:ext cx="3981452" cy="2202297"/>
          </a:xfrm>
          <a:prstGeom prst="rect">
            <a:avLst/>
          </a:prstGeom>
        </p:spPr>
      </p:pic>
    </p:spTree>
    <p:custDataLst>
      <p:tags r:id="rId1"/>
    </p:custDataLst>
    <p:extLst>
      <p:ext uri="{BB962C8B-B14F-4D97-AF65-F5344CB8AC3E}">
        <p14:creationId xmlns:p14="http://schemas.microsoft.com/office/powerpoint/2010/main" val="1037750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traffic manager and application gateway scenar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959" y="1359945"/>
            <a:ext cx="5850744" cy="47186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Application Gateway</a:t>
            </a:r>
          </a:p>
        </p:txBody>
      </p:sp>
      <p:sp>
        <p:nvSpPr>
          <p:cNvPr id="3" name="Content Placeholder 2"/>
          <p:cNvSpPr>
            <a:spLocks noGrp="1"/>
          </p:cNvSpPr>
          <p:nvPr>
            <p:ph idx="1"/>
          </p:nvPr>
        </p:nvSpPr>
        <p:spPr>
          <a:xfrm>
            <a:off x="838200" y="1540042"/>
            <a:ext cx="10515600" cy="4636921"/>
          </a:xfrm>
        </p:spPr>
        <p:txBody>
          <a:bodyPr>
            <a:normAutofit fontScale="85000" lnSpcReduction="20000"/>
          </a:bodyPr>
          <a:lstStyle/>
          <a:p>
            <a:r>
              <a:rPr lang="en-US" b="1" dirty="0">
                <a:solidFill>
                  <a:srgbClr val="FF0000"/>
                </a:solidFill>
              </a:rPr>
              <a:t>Layer 7 Load balancer, 99.95% SLA</a:t>
            </a:r>
          </a:p>
          <a:p>
            <a:pPr lvl="1"/>
            <a:r>
              <a:rPr lang="en-US" b="1" dirty="0">
                <a:solidFill>
                  <a:srgbClr val="FF0000"/>
                </a:solidFill>
              </a:rPr>
              <a:t>HTTP(S) Load balancing</a:t>
            </a:r>
          </a:p>
          <a:p>
            <a:pPr lvl="1"/>
            <a:r>
              <a:rPr lang="en-US" b="1" dirty="0">
                <a:solidFill>
                  <a:srgbClr val="FF0000"/>
                </a:solidFill>
              </a:rPr>
              <a:t>Cookie based session affinity</a:t>
            </a:r>
          </a:p>
          <a:p>
            <a:r>
              <a:rPr lang="en-US" b="1" dirty="0">
                <a:solidFill>
                  <a:srgbClr val="FF0000"/>
                </a:solidFill>
              </a:rPr>
              <a:t>Web Application Firewall built-in</a:t>
            </a:r>
          </a:p>
          <a:p>
            <a:r>
              <a:rPr lang="en-US" b="1" dirty="0">
                <a:solidFill>
                  <a:srgbClr val="FF0000"/>
                </a:solidFill>
              </a:rPr>
              <a:t>SSL Offload</a:t>
            </a:r>
          </a:p>
          <a:p>
            <a:r>
              <a:rPr lang="en-US" b="1" dirty="0">
                <a:solidFill>
                  <a:srgbClr val="FF0000"/>
                </a:solidFill>
              </a:rPr>
              <a:t>End-to-End SSL</a:t>
            </a:r>
          </a:p>
          <a:p>
            <a:r>
              <a:rPr lang="en-US" b="1" dirty="0">
                <a:solidFill>
                  <a:srgbClr val="FF0000"/>
                </a:solidFill>
              </a:rPr>
              <a:t>URL based content routing</a:t>
            </a:r>
          </a:p>
          <a:p>
            <a:r>
              <a:rPr lang="en-US" b="1" dirty="0">
                <a:solidFill>
                  <a:srgbClr val="FF0000"/>
                </a:solidFill>
              </a:rPr>
              <a:t>Multi-site routing</a:t>
            </a:r>
          </a:p>
          <a:p>
            <a:r>
              <a:rPr lang="en-US" dirty="0" err="1"/>
              <a:t>Websockets</a:t>
            </a:r>
            <a:endParaRPr lang="en-US" dirty="0"/>
          </a:p>
          <a:p>
            <a:r>
              <a:rPr lang="en-US" b="1" dirty="0">
                <a:solidFill>
                  <a:srgbClr val="FF0000"/>
                </a:solidFill>
              </a:rPr>
              <a:t>3 sizes: Small, Medium, Large</a:t>
            </a:r>
          </a:p>
          <a:p>
            <a:pPr lvl="1"/>
            <a:r>
              <a:rPr lang="en-US" b="1" dirty="0">
                <a:solidFill>
                  <a:srgbClr val="FF0000"/>
                </a:solidFill>
              </a:rPr>
              <a:t>Up to 10 instances per gateway.</a:t>
            </a:r>
          </a:p>
          <a:p>
            <a:r>
              <a:rPr lang="en-US" dirty="0"/>
              <a:t>50 App Gateways </a:t>
            </a:r>
            <a:r>
              <a:rPr lang="en-US" dirty="0" err="1"/>
              <a:t>pe</a:t>
            </a:r>
            <a:r>
              <a:rPr lang="en-US" dirty="0"/>
              <a:t> Subscription</a:t>
            </a:r>
          </a:p>
          <a:p>
            <a:r>
              <a:rPr lang="en-US" dirty="0"/>
              <a:t>20 Backend Pools per App Gateway</a:t>
            </a:r>
          </a:p>
          <a:p>
            <a:endParaRPr lang="en-US" dirty="0"/>
          </a:p>
        </p:txBody>
      </p:sp>
      <p:sp>
        <p:nvSpPr>
          <p:cNvPr id="4" name="TextBox 3"/>
          <p:cNvSpPr txBox="1"/>
          <p:nvPr/>
        </p:nvSpPr>
        <p:spPr>
          <a:xfrm>
            <a:off x="451945" y="6143531"/>
            <a:ext cx="10216055" cy="646331"/>
          </a:xfrm>
          <a:prstGeom prst="rect">
            <a:avLst/>
          </a:prstGeom>
          <a:noFill/>
        </p:spPr>
        <p:txBody>
          <a:bodyPr wrap="square" rtlCol="0">
            <a:spAutoFit/>
          </a:bodyPr>
          <a:lstStyle/>
          <a:p>
            <a:r>
              <a:rPr lang="en-US" dirty="0">
                <a:hlinkClick r:id="rId4"/>
              </a:rPr>
              <a:t>https://docs.microsoft.com/en-us/azure/application-gateway/application-gateway-introduction</a:t>
            </a:r>
            <a:endParaRPr lang="en-US" dirty="0"/>
          </a:p>
          <a:p>
            <a:endParaRPr lang="en-US" dirty="0"/>
          </a:p>
        </p:txBody>
      </p:sp>
    </p:spTree>
    <p:extLst>
      <p:ext uri="{BB962C8B-B14F-4D97-AF65-F5344CB8AC3E}">
        <p14:creationId xmlns:p14="http://schemas.microsoft.com/office/powerpoint/2010/main" val="1966660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3" name="Picture 2" descr="A close up of a map&#10;&#10;Description generated with very high confidence">
            <a:extLst>
              <a:ext uri="{FF2B5EF4-FFF2-40B4-BE49-F238E27FC236}">
                <a16:creationId xmlns:a16="http://schemas.microsoft.com/office/drawing/2014/main" id="{D7D6559A-A981-46FD-82B1-FB75AB8AF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7912" y="2351919"/>
            <a:ext cx="3980088" cy="3064667"/>
          </a:xfrm>
          <a:prstGeom prst="rect">
            <a:avLst/>
          </a:prstGeom>
        </p:spPr>
      </p:pic>
      <p:cxnSp>
        <p:nvCxnSpPr>
          <p:cNvPr id="46" name="Straight Connector 45">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095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2095502" y="1532975"/>
            <a:ext cx="3796883" cy="573839"/>
          </a:xfrm>
        </p:spPr>
        <p:txBody>
          <a:bodyPr vert="horz" lIns="68580" tIns="34290" rIns="68580" bIns="34290" rtlCol="0" anchor="ctr">
            <a:normAutofit/>
          </a:bodyPr>
          <a:lstStyle/>
          <a:p>
            <a:r>
              <a:rPr lang="en-US" kern="1200" dirty="0">
                <a:solidFill>
                  <a:srgbClr val="FFFFFF"/>
                </a:solidFill>
                <a:latin typeface="+mj-lt"/>
                <a:ea typeface="+mj-ea"/>
                <a:cs typeface="+mj-cs"/>
              </a:rPr>
              <a:t>Traffic Manager</a:t>
            </a:r>
          </a:p>
        </p:txBody>
      </p:sp>
      <p:sp>
        <p:nvSpPr>
          <p:cNvPr id="4" name="TextBox 3">
            <a:extLst>
              <a:ext uri="{FF2B5EF4-FFF2-40B4-BE49-F238E27FC236}">
                <a16:creationId xmlns:a16="http://schemas.microsoft.com/office/drawing/2014/main" id="{4A647625-78B2-479B-8B20-387F2BC126D2}"/>
              </a:ext>
            </a:extLst>
          </p:cNvPr>
          <p:cNvSpPr txBox="1"/>
          <p:nvPr/>
        </p:nvSpPr>
        <p:spPr>
          <a:xfrm>
            <a:off x="2095501" y="2351918"/>
            <a:ext cx="4284920" cy="3455184"/>
          </a:xfrm>
          <a:prstGeom prst="rect">
            <a:avLst/>
          </a:prstGeom>
        </p:spPr>
        <p:txBody>
          <a:bodyPr vert="horz" lIns="68580" tIns="34290" rIns="68580" bIns="34290" rtlCol="0">
            <a:noAutofit/>
          </a:bodyPr>
          <a:lstStyle/>
          <a:p>
            <a:pPr marL="214313"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control the distribution of user traffic for service endpoints</a:t>
            </a:r>
          </a:p>
          <a:p>
            <a:pPr marL="214313"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Uses DNS to route traffic based on traffic routing method –</a:t>
            </a:r>
          </a:p>
          <a:p>
            <a:pPr marL="557213" lvl="1"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Priority </a:t>
            </a:r>
          </a:p>
          <a:p>
            <a:pPr marL="557213" lvl="1"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Weighted</a:t>
            </a:r>
          </a:p>
          <a:p>
            <a:pPr marL="557213" lvl="1"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Performance</a:t>
            </a:r>
          </a:p>
          <a:p>
            <a:pPr marL="557213" lvl="1"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Geographic</a:t>
            </a:r>
          </a:p>
          <a:p>
            <a:pPr marL="214313"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Endpoint monitoring</a:t>
            </a:r>
          </a:p>
          <a:p>
            <a:pPr marL="257175" indent="-214313"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Benefits –</a:t>
            </a:r>
          </a:p>
          <a:p>
            <a:pPr marL="600075" lvl="1" indent="-214313"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Improve availability of critical applications</a:t>
            </a:r>
          </a:p>
          <a:p>
            <a:pPr marL="600075" lvl="1" indent="-214313"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Improve responsiveness for high performance applications</a:t>
            </a:r>
          </a:p>
          <a:p>
            <a:pPr marL="600075" lvl="1" indent="-214313"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Perform service maintenance without downtime</a:t>
            </a:r>
          </a:p>
          <a:p>
            <a:pPr marL="214313"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100 profiles per subscription and 200 Endpoints per profile</a:t>
            </a:r>
          </a:p>
        </p:txBody>
      </p:sp>
    </p:spTree>
    <p:custDataLst>
      <p:tags r:id="rId1"/>
    </p:custDataLst>
    <p:extLst>
      <p:ext uri="{BB962C8B-B14F-4D97-AF65-F5344CB8AC3E}">
        <p14:creationId xmlns:p14="http://schemas.microsoft.com/office/powerpoint/2010/main" val="2388904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 Traffic Manager</a:t>
            </a:r>
          </a:p>
        </p:txBody>
      </p:sp>
      <p:sp>
        <p:nvSpPr>
          <p:cNvPr id="3" name="Content Placeholder 2"/>
          <p:cNvSpPr>
            <a:spLocks noGrp="1"/>
          </p:cNvSpPr>
          <p:nvPr>
            <p:ph idx="1"/>
          </p:nvPr>
        </p:nvSpPr>
        <p:spPr/>
        <p:txBody>
          <a:bodyPr/>
          <a:lstStyle/>
          <a:p>
            <a:r>
              <a:rPr lang="en-US" b="1" dirty="0">
                <a:solidFill>
                  <a:srgbClr val="FF0000"/>
                </a:solidFill>
              </a:rPr>
              <a:t>Endpoint Types</a:t>
            </a:r>
          </a:p>
          <a:p>
            <a:pPr lvl="1"/>
            <a:r>
              <a:rPr lang="en-US" b="1" dirty="0">
                <a:solidFill>
                  <a:srgbClr val="FF0000"/>
                </a:solidFill>
              </a:rPr>
              <a:t>Azure</a:t>
            </a:r>
          </a:p>
          <a:p>
            <a:pPr lvl="1"/>
            <a:r>
              <a:rPr lang="en-US" b="1" dirty="0">
                <a:solidFill>
                  <a:srgbClr val="FF0000"/>
                </a:solidFill>
              </a:rPr>
              <a:t>External</a:t>
            </a:r>
          </a:p>
          <a:p>
            <a:pPr lvl="1"/>
            <a:r>
              <a:rPr lang="en-US" b="1" dirty="0">
                <a:solidFill>
                  <a:srgbClr val="FF0000"/>
                </a:solidFill>
              </a:rPr>
              <a:t>Nested</a:t>
            </a:r>
          </a:p>
          <a:p>
            <a:pPr lvl="1"/>
            <a:r>
              <a:rPr lang="en-US" b="1" dirty="0">
                <a:solidFill>
                  <a:srgbClr val="FF0000"/>
                </a:solidFill>
              </a:rPr>
              <a:t>Web Apps</a:t>
            </a:r>
          </a:p>
        </p:txBody>
      </p:sp>
      <p:pic>
        <p:nvPicPr>
          <p:cNvPr id="14338" name="Picture 2" descr="Traffic Manager DNS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64" y="1551918"/>
            <a:ext cx="7429500"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23393" y="5686097"/>
            <a:ext cx="8538684" cy="646331"/>
          </a:xfrm>
          <a:prstGeom prst="rect">
            <a:avLst/>
          </a:prstGeom>
          <a:noFill/>
        </p:spPr>
        <p:txBody>
          <a:bodyPr wrap="none" rtlCol="0">
            <a:spAutoFit/>
          </a:bodyPr>
          <a:lstStyle/>
          <a:p>
            <a:r>
              <a:rPr lang="en-US" dirty="0">
                <a:hlinkClick r:id="rId4"/>
              </a:rPr>
              <a:t>https://docs.microsoft.com/en-us/azure/traffic-manager/traffic-manager-endpoint-types</a:t>
            </a:r>
            <a:endParaRPr lang="en-US" dirty="0"/>
          </a:p>
          <a:p>
            <a:endParaRPr lang="en-US" dirty="0"/>
          </a:p>
        </p:txBody>
      </p:sp>
    </p:spTree>
    <p:extLst>
      <p:ext uri="{BB962C8B-B14F-4D97-AF65-F5344CB8AC3E}">
        <p14:creationId xmlns:p14="http://schemas.microsoft.com/office/powerpoint/2010/main" val="1350085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a:t>
            </a:r>
          </a:p>
        </p:txBody>
      </p:sp>
      <p:sp>
        <p:nvSpPr>
          <p:cNvPr id="3" name="Content Placeholder 2"/>
          <p:cNvSpPr>
            <a:spLocks noGrp="1"/>
          </p:cNvSpPr>
          <p:nvPr>
            <p:ph idx="1"/>
          </p:nvPr>
        </p:nvSpPr>
        <p:spPr/>
        <p:txBody>
          <a:bodyPr/>
          <a:lstStyle/>
          <a:p>
            <a:r>
              <a:rPr lang="en-US" dirty="0"/>
              <a:t>Load Balancer vs Application Gateway vs Traffic Manager</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77994996"/>
              </p:ext>
            </p:extLst>
          </p:nvPr>
        </p:nvGraphicFramePr>
        <p:xfrm>
          <a:off x="683172" y="2417378"/>
          <a:ext cx="10783613" cy="3983423"/>
        </p:xfrm>
        <a:graphic>
          <a:graphicData uri="http://schemas.openxmlformats.org/drawingml/2006/table">
            <a:tbl>
              <a:tblPr/>
              <a:tblGrid>
                <a:gridCol w="1698087">
                  <a:extLst>
                    <a:ext uri="{9D8B030D-6E8A-4147-A177-3AD203B41FA5}">
                      <a16:colId xmlns:a16="http://schemas.microsoft.com/office/drawing/2014/main" val="1709384516"/>
                    </a:ext>
                  </a:extLst>
                </a:gridCol>
                <a:gridCol w="2842601">
                  <a:extLst>
                    <a:ext uri="{9D8B030D-6E8A-4147-A177-3AD203B41FA5}">
                      <a16:colId xmlns:a16="http://schemas.microsoft.com/office/drawing/2014/main" val="1004484231"/>
                    </a:ext>
                  </a:extLst>
                </a:gridCol>
                <a:gridCol w="3526263">
                  <a:extLst>
                    <a:ext uri="{9D8B030D-6E8A-4147-A177-3AD203B41FA5}">
                      <a16:colId xmlns:a16="http://schemas.microsoft.com/office/drawing/2014/main" val="326528899"/>
                    </a:ext>
                  </a:extLst>
                </a:gridCol>
                <a:gridCol w="2716662">
                  <a:extLst>
                    <a:ext uri="{9D8B030D-6E8A-4147-A177-3AD203B41FA5}">
                      <a16:colId xmlns:a16="http://schemas.microsoft.com/office/drawing/2014/main" val="2807826257"/>
                    </a:ext>
                  </a:extLst>
                </a:gridCol>
              </a:tblGrid>
              <a:tr h="384556">
                <a:tc>
                  <a:txBody>
                    <a:bodyPr/>
                    <a:lstStyle/>
                    <a:p>
                      <a:pPr marL="0" marR="0" fontAlgn="t">
                        <a:spcBef>
                          <a:spcPts val="0"/>
                        </a:spcBef>
                        <a:spcAft>
                          <a:spcPts val="0"/>
                        </a:spcAft>
                      </a:pPr>
                      <a:r>
                        <a:rPr lang="en-US" sz="1600" b="1" dirty="0">
                          <a:solidFill>
                            <a:srgbClr val="D5D5D5"/>
                          </a:solidFill>
                          <a:effectLst/>
                          <a:latin typeface="segoe-ui_semibold"/>
                        </a:rPr>
                        <a:t>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Azure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Application Gateway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Traffic Manager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72026490"/>
                  </a:ext>
                </a:extLst>
              </a:tr>
              <a:tr h="384556">
                <a:tc>
                  <a:txBody>
                    <a:bodyPr/>
                    <a:lstStyle/>
                    <a:p>
                      <a:pPr marL="0" marR="0" fontAlgn="t">
                        <a:spcBef>
                          <a:spcPts val="0"/>
                        </a:spcBef>
                        <a:spcAft>
                          <a:spcPts val="0"/>
                        </a:spcAft>
                      </a:pPr>
                      <a:r>
                        <a:rPr lang="en-US" sz="1600">
                          <a:solidFill>
                            <a:srgbClr val="D5D5D5"/>
                          </a:solidFill>
                          <a:effectLst/>
                          <a:latin typeface="segoe-ui_normal"/>
                        </a:rPr>
                        <a:t>Technology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Transport level (Layer 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Application level (Layer 7)</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DNS level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74581753"/>
                  </a:ext>
                </a:extLst>
              </a:tr>
              <a:tr h="863438">
                <a:tc>
                  <a:txBody>
                    <a:bodyPr/>
                    <a:lstStyle/>
                    <a:p>
                      <a:pPr marL="0" marR="0" fontAlgn="t">
                        <a:spcBef>
                          <a:spcPts val="0"/>
                        </a:spcBef>
                        <a:spcAft>
                          <a:spcPts val="0"/>
                        </a:spcAft>
                      </a:pPr>
                      <a:r>
                        <a:rPr lang="en-US" sz="1600">
                          <a:solidFill>
                            <a:srgbClr val="D5D5D5"/>
                          </a:solidFill>
                          <a:effectLst/>
                          <a:latin typeface="segoe-ui_normal"/>
                        </a:rPr>
                        <a:t>Application protocols supported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HTTP, HTTPS, and </a:t>
                      </a:r>
                      <a:r>
                        <a:rPr lang="en-US" sz="1600" dirty="0" err="1">
                          <a:solidFill>
                            <a:srgbClr val="D5D5D5"/>
                          </a:solidFill>
                          <a:effectLst/>
                          <a:latin typeface="segoe-ui_normal"/>
                        </a:rPr>
                        <a:t>WebSockets</a:t>
                      </a:r>
                      <a:endParaRPr lang="en-US" sz="1600" dirty="0">
                        <a:solidFill>
                          <a:srgbClr val="D5D5D5"/>
                        </a:solidFill>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Any (An HTTP endpoint is required for 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1785108"/>
                  </a:ext>
                </a:extLst>
              </a:tr>
              <a:tr h="863438">
                <a:tc>
                  <a:txBody>
                    <a:bodyPr/>
                    <a:lstStyle/>
                    <a:p>
                      <a:pPr marL="0" marR="0" fontAlgn="t">
                        <a:spcBef>
                          <a:spcPts val="0"/>
                        </a:spcBef>
                        <a:spcAft>
                          <a:spcPts val="0"/>
                        </a:spcAft>
                      </a:pPr>
                      <a:r>
                        <a:rPr lang="en-US" sz="1600">
                          <a:solidFill>
                            <a:srgbClr val="D5D5D5"/>
                          </a:solidFill>
                          <a:effectLst/>
                          <a:latin typeface="segoe-ui_normal"/>
                        </a:rPr>
                        <a:t>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Azure VMs and Cloud Services role instances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 Azure internal IP address, public internet IP address, Azure VM, or Azure Cloud 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Azure VMs, Cloud Services, Azure Web Apps, and external 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0091469"/>
                  </a:ext>
                </a:extLst>
              </a:tr>
              <a:tr h="863438">
                <a:tc>
                  <a:txBody>
                    <a:bodyPr/>
                    <a:lstStyle/>
                    <a:p>
                      <a:pPr marL="0" marR="0" fontAlgn="t">
                        <a:spcBef>
                          <a:spcPts val="0"/>
                        </a:spcBef>
                        <a:spcAft>
                          <a:spcPts val="0"/>
                        </a:spcAft>
                      </a:pPr>
                      <a:r>
                        <a:rPr lang="en-US" sz="1600">
                          <a:solidFill>
                            <a:srgbClr val="D5D5D5"/>
                          </a:solidFill>
                          <a:effectLst/>
                          <a:latin typeface="segoe-ui_normal"/>
                        </a:rPr>
                        <a:t>Vnet support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Only supports Internet-facing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83037918"/>
                  </a:ext>
                </a:extLst>
              </a:tr>
              <a:tr h="623997">
                <a:tc>
                  <a:txBody>
                    <a:bodyPr/>
                    <a:lstStyle/>
                    <a:p>
                      <a:pPr marL="0" marR="0" fontAlgn="t">
                        <a:spcBef>
                          <a:spcPts val="0"/>
                        </a:spcBef>
                        <a:spcAft>
                          <a:spcPts val="0"/>
                        </a:spcAft>
                      </a:pPr>
                      <a:r>
                        <a:rPr lang="en-US" sz="1600">
                          <a:solidFill>
                            <a:srgbClr val="D5D5D5"/>
                          </a:solidFill>
                          <a:effectLst/>
                          <a:latin typeface="segoe-ui_normal"/>
                        </a:rPr>
                        <a:t>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Supported via HTTP/HTTPS GET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839480504"/>
                  </a:ext>
                </a:extLst>
              </a:tr>
            </a:tbl>
          </a:graphicData>
        </a:graphic>
      </p:graphicFrame>
    </p:spTree>
    <p:extLst>
      <p:ext uri="{BB962C8B-B14F-4D97-AF65-F5344CB8AC3E}">
        <p14:creationId xmlns:p14="http://schemas.microsoft.com/office/powerpoint/2010/main" val="3956183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hlinkClick r:id="rId3"/>
              </a:rPr>
              <a:t>Networking</a:t>
            </a:r>
            <a:endParaRPr lang="en-US" dirty="0"/>
          </a:p>
        </p:txBody>
      </p:sp>
      <p:sp>
        <p:nvSpPr>
          <p:cNvPr id="5" name="Content Placeholder 4"/>
          <p:cNvSpPr>
            <a:spLocks noGrp="1"/>
          </p:cNvSpPr>
          <p:nvPr>
            <p:ph sz="half" idx="1"/>
          </p:nvPr>
        </p:nvSpPr>
        <p:spPr>
          <a:xfrm>
            <a:off x="239849" y="1516288"/>
            <a:ext cx="5699760" cy="5279217"/>
          </a:xfrm>
        </p:spPr>
        <p:txBody>
          <a:bodyPr>
            <a:normAutofit/>
          </a:bodyPr>
          <a:lstStyle/>
          <a:p>
            <a:pPr marL="0" indent="0">
              <a:lnSpc>
                <a:spcPct val="107000"/>
              </a:lnSpc>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1. Design Azure virtual networks - Extend on-premises</a:t>
            </a:r>
          </a:p>
          <a:p>
            <a:pPr marL="457200" lvl="1" indent="0">
              <a:lnSpc>
                <a:spcPct val="120000"/>
              </a:lnSpc>
              <a:spcAft>
                <a:spcPts val="600"/>
              </a:spcAft>
              <a:buSzPts val="1000"/>
              <a:buNone/>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networking services: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Implement load balancing using Azure Load Balancer and Azure Traffic Manager</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DNS, DHCP, and IP addressing configuration</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static IP reservations</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Apply Network Security Groups (NSGs) and User Defined Routes (UDRs);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Deploy Azure Application Gateway</a:t>
            </a:r>
          </a:p>
          <a:p>
            <a:pPr lvl="1">
              <a:lnSpc>
                <a:spcPct val="120000"/>
              </a:lnSpc>
              <a:spcAft>
                <a:spcPts val="600"/>
              </a:spcAft>
              <a:buSzPts val="1000"/>
              <a:buFont typeface="Wingdings" panose="05000000000000000000" pitchFamily="2" charset="2"/>
              <a:buChar char="q"/>
              <a:tabLst>
                <a:tab pos="685800" algn="l"/>
              </a:tabLst>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p:cNvSpPr>
            <a:spLocks noGrp="1"/>
          </p:cNvSpPr>
          <p:nvPr>
            <p:ph sz="half" idx="2"/>
          </p:nvPr>
        </p:nvSpPr>
        <p:spPr>
          <a:xfrm>
            <a:off x="6369413" y="1516287"/>
            <a:ext cx="5699760" cy="4968875"/>
          </a:xfrm>
        </p:spPr>
        <p:txBody>
          <a:bodyPr>
            <a:normAutofit/>
          </a:bodyPr>
          <a:lstStyle/>
          <a:p>
            <a:pPr marL="0" lvl="1" indent="0">
              <a:lnSpc>
                <a:spcPct val="107000"/>
              </a:lnSpc>
              <a:spcBef>
                <a:spcPts val="1000"/>
              </a:spcBef>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2. Describe Azure VPN and Express Route architecture and design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Describe Azure point-to-site (P2S) and site-to-site (S2S) VPN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VPN and ExpressRoute in network architecture</a:t>
            </a:r>
          </a:p>
          <a:p>
            <a:pPr marL="0" indent="0">
              <a:lnSpc>
                <a:spcPct val="107000"/>
              </a:lnSpc>
              <a:buSzPts val="1000"/>
              <a:buNone/>
              <a:tabLst>
                <a:tab pos="228600" algn="l"/>
              </a:tabLst>
            </a:pPr>
            <a:endParaRPr lang="en-US" altLang="en-US" sz="1600" strike="sngStrike" dirty="0">
              <a:solidFill>
                <a:schemeClr val="bg1">
                  <a:lumMod val="65000"/>
                </a:schemeClr>
              </a:solidFill>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931140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NS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553" y="1580260"/>
            <a:ext cx="6043447" cy="41741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dirty="0"/>
              <a:t>Network Services: Azure DNS</a:t>
            </a:r>
          </a:p>
        </p:txBody>
      </p:sp>
      <p:sp>
        <p:nvSpPr>
          <p:cNvPr id="3" name="Content Placeholder 2"/>
          <p:cNvSpPr>
            <a:spLocks noGrp="1"/>
          </p:cNvSpPr>
          <p:nvPr>
            <p:ph idx="1"/>
          </p:nvPr>
        </p:nvSpPr>
        <p:spPr>
          <a:xfrm>
            <a:off x="838200" y="1825625"/>
            <a:ext cx="6224752" cy="4351338"/>
          </a:xfrm>
        </p:spPr>
        <p:txBody>
          <a:bodyPr/>
          <a:lstStyle/>
          <a:p>
            <a:r>
              <a:rPr lang="en-US" dirty="0"/>
              <a:t>Azure Service for managing </a:t>
            </a:r>
            <a:r>
              <a:rPr lang="en-US" b="1" dirty="0">
                <a:solidFill>
                  <a:srgbClr val="FF0000"/>
                </a:solidFill>
              </a:rPr>
              <a:t>Public</a:t>
            </a:r>
            <a:br>
              <a:rPr lang="en-US" b="1" dirty="0">
                <a:solidFill>
                  <a:srgbClr val="FF0000"/>
                </a:solidFill>
              </a:rPr>
            </a:br>
            <a:r>
              <a:rPr lang="en-US" b="1" dirty="0">
                <a:solidFill>
                  <a:srgbClr val="FF0000"/>
                </a:solidFill>
              </a:rPr>
              <a:t>DNS</a:t>
            </a:r>
            <a:r>
              <a:rPr lang="en-US" dirty="0"/>
              <a:t> (99.99% SLA)</a:t>
            </a:r>
          </a:p>
          <a:p>
            <a:r>
              <a:rPr lang="en-US" dirty="0"/>
              <a:t>Integrates with Azure Management Services</a:t>
            </a:r>
          </a:p>
          <a:p>
            <a:r>
              <a:rPr lang="en-US" dirty="0"/>
              <a:t>Controlled with Role Based Access Control</a:t>
            </a:r>
          </a:p>
          <a:p>
            <a:r>
              <a:rPr lang="en-US" dirty="0"/>
              <a:t>100 DNS Zones per subscription</a:t>
            </a:r>
          </a:p>
          <a:p>
            <a:r>
              <a:rPr lang="en-US" dirty="0"/>
              <a:t>5000 Record sets per zone</a:t>
            </a:r>
          </a:p>
          <a:p>
            <a:r>
              <a:rPr lang="en-US" dirty="0"/>
              <a:t>20 Records per record set</a:t>
            </a:r>
          </a:p>
          <a:p>
            <a:endParaRPr lang="en-US" dirty="0"/>
          </a:p>
        </p:txBody>
      </p:sp>
      <p:sp>
        <p:nvSpPr>
          <p:cNvPr id="4" name="TextBox 3"/>
          <p:cNvSpPr txBox="1"/>
          <p:nvPr/>
        </p:nvSpPr>
        <p:spPr>
          <a:xfrm>
            <a:off x="838200" y="6011917"/>
            <a:ext cx="5728107" cy="923330"/>
          </a:xfrm>
          <a:prstGeom prst="rect">
            <a:avLst/>
          </a:prstGeom>
          <a:noFill/>
        </p:spPr>
        <p:txBody>
          <a:bodyPr wrap="none" rtlCol="0">
            <a:spAutoFit/>
          </a:bodyPr>
          <a:lstStyle/>
          <a:p>
            <a:r>
              <a:rPr lang="en-US" dirty="0">
                <a:hlinkClick r:id="rId4"/>
              </a:rPr>
              <a:t>https://docs.microsoft.com/en-us/azure/dns/dns-overview</a:t>
            </a:r>
            <a:endParaRPr lang="en-US" dirty="0"/>
          </a:p>
          <a:p>
            <a:endParaRPr lang="en-US" dirty="0"/>
          </a:p>
          <a:p>
            <a:endParaRPr lang="en-US" dirty="0"/>
          </a:p>
        </p:txBody>
      </p:sp>
    </p:spTree>
    <p:extLst>
      <p:ext uri="{BB962C8B-B14F-4D97-AF65-F5344CB8AC3E}">
        <p14:creationId xmlns:p14="http://schemas.microsoft.com/office/powerpoint/2010/main" val="1371535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a:xfrm>
            <a:off x="838200" y="1825625"/>
            <a:ext cx="3061138" cy="4351338"/>
          </a:xfrm>
        </p:spPr>
        <p:txBody>
          <a:bodyPr/>
          <a:lstStyle/>
          <a:p>
            <a:r>
              <a:rPr lang="en-US" b="1" dirty="0">
                <a:solidFill>
                  <a:srgbClr val="FF0000"/>
                </a:solidFill>
              </a:rPr>
              <a:t>Use Azure Provided, OR </a:t>
            </a:r>
          </a:p>
          <a:p>
            <a:r>
              <a:rPr lang="en-US" b="1" dirty="0">
                <a:solidFill>
                  <a:srgbClr val="FF0000"/>
                </a:solidFill>
              </a:rPr>
              <a:t>Bring Your Own?</a:t>
            </a:r>
          </a:p>
        </p:txBody>
      </p:sp>
      <p:graphicFrame>
        <p:nvGraphicFramePr>
          <p:cNvPr id="6" name="Table 5"/>
          <p:cNvGraphicFramePr>
            <a:graphicFrameLocks noGrp="1"/>
          </p:cNvGraphicFramePr>
          <p:nvPr>
            <p:extLst>
              <p:ext uri="{D42A27DB-BD31-4B8C-83A1-F6EECF244321}">
                <p14:modId xmlns:p14="http://schemas.microsoft.com/office/powerpoint/2010/main" val="2157089088"/>
              </p:ext>
            </p:extLst>
          </p:nvPr>
        </p:nvGraphicFramePr>
        <p:xfrm>
          <a:off x="3584029" y="1355833"/>
          <a:ext cx="8607972" cy="5502167"/>
        </p:xfrm>
        <a:graphic>
          <a:graphicData uri="http://schemas.openxmlformats.org/drawingml/2006/table">
            <a:tbl>
              <a:tblPr/>
              <a:tblGrid>
                <a:gridCol w="3421345">
                  <a:extLst>
                    <a:ext uri="{9D8B030D-6E8A-4147-A177-3AD203B41FA5}">
                      <a16:colId xmlns:a16="http://schemas.microsoft.com/office/drawing/2014/main" val="1711153554"/>
                    </a:ext>
                  </a:extLst>
                </a:gridCol>
                <a:gridCol w="4300643">
                  <a:extLst>
                    <a:ext uri="{9D8B030D-6E8A-4147-A177-3AD203B41FA5}">
                      <a16:colId xmlns:a16="http://schemas.microsoft.com/office/drawing/2014/main" val="4092670346"/>
                    </a:ext>
                  </a:extLst>
                </a:gridCol>
                <a:gridCol w="885984">
                  <a:extLst>
                    <a:ext uri="{9D8B030D-6E8A-4147-A177-3AD203B41FA5}">
                      <a16:colId xmlns:a16="http://schemas.microsoft.com/office/drawing/2014/main" val="3976205216"/>
                    </a:ext>
                  </a:extLst>
                </a:gridCol>
              </a:tblGrid>
              <a:tr h="380202">
                <a:tc>
                  <a:txBody>
                    <a:bodyPr/>
                    <a:lstStyle/>
                    <a:p>
                      <a:pPr marL="0" marR="0" fontAlgn="t">
                        <a:spcBef>
                          <a:spcPts val="0"/>
                        </a:spcBef>
                        <a:spcAft>
                          <a:spcPts val="0"/>
                        </a:spcAft>
                      </a:pPr>
                      <a:r>
                        <a:rPr lang="en-US" sz="1400" b="1" dirty="0">
                          <a:solidFill>
                            <a:srgbClr val="D5D5D5"/>
                          </a:solidFill>
                          <a:effectLst/>
                          <a:latin typeface="segoe-ui_bold"/>
                        </a:rPr>
                        <a:t>Scenario</a:t>
                      </a:r>
                      <a:endParaRPr lang="en-US" sz="1400" dirty="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Solution</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Suffix</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67094604"/>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the same cloud service or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3"/>
                        </a:rPr>
                        <a:t>Azure-provided name resolution</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hostname or FQDN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25327653"/>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different virtual networks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forwarding queries between vnets for resolution by Azure (DNS proxy).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66473892"/>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on-premises computer and service names from role instances or VMs in Azure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(e.g. on-premises domain controller, local read-only domain controller or a DNS secondary synced using zone transfers).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039501350"/>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Azure hostnames from on-premises computers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Forward queries to a customer-managed DNS proxy server in the corresponding vnet, the proxy server forwards queries to Azure for resolution.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75904975"/>
                  </a:ext>
                </a:extLst>
              </a:tr>
              <a:tr h="380202">
                <a:tc>
                  <a:txBody>
                    <a:bodyPr/>
                    <a:lstStyle/>
                    <a:p>
                      <a:pPr marL="0" marR="0" fontAlgn="t">
                        <a:spcBef>
                          <a:spcPts val="0"/>
                        </a:spcBef>
                        <a:spcAft>
                          <a:spcPts val="0"/>
                        </a:spcAft>
                      </a:pPr>
                      <a:r>
                        <a:rPr lang="en-US" sz="1400">
                          <a:solidFill>
                            <a:srgbClr val="D5D5D5"/>
                          </a:solidFill>
                          <a:effectLst/>
                          <a:latin typeface="segoe-ui_normal"/>
                        </a:rPr>
                        <a:t>Reverse DNS for internal IPs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4"/>
                        </a:rPr>
                        <a:t>Name resolution using your own DNS server</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711552957"/>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VMs or role instances located in different cloud services, not in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Not applicable. Connectivity between VMs and role instances in different cloud services is not supported outside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70228142"/>
                  </a:ext>
                </a:extLst>
              </a:tr>
            </a:tbl>
          </a:graphicData>
        </a:graphic>
      </p:graphicFrame>
      <p:sp>
        <p:nvSpPr>
          <p:cNvPr id="7" name="TextBox 6"/>
          <p:cNvSpPr txBox="1"/>
          <p:nvPr/>
        </p:nvSpPr>
        <p:spPr>
          <a:xfrm>
            <a:off x="294290" y="4603531"/>
            <a:ext cx="3205655" cy="1754326"/>
          </a:xfrm>
          <a:prstGeom prst="rect">
            <a:avLst/>
          </a:prstGeom>
          <a:noFill/>
        </p:spPr>
        <p:txBody>
          <a:bodyPr wrap="square" rtlCol="0">
            <a:spAutoFit/>
          </a:bodyPr>
          <a:lstStyle/>
          <a:p>
            <a:r>
              <a:rPr lang="en-US" dirty="0">
                <a:hlinkClick r:id="rId5"/>
              </a:rPr>
              <a:t>https://docs.microsoft.com/en-us/azure/virtual-network/virtual-networks-name-resolution-for-vms-and-role-instances</a:t>
            </a:r>
            <a:endParaRPr lang="en-US" dirty="0"/>
          </a:p>
          <a:p>
            <a:endParaRPr lang="en-US" dirty="0"/>
          </a:p>
        </p:txBody>
      </p:sp>
      <p:pic>
        <p:nvPicPr>
          <p:cNvPr id="8" name="Picture 7" descr="A picture containing clipart&#10;&#10;Description generated with very high confidence">
            <a:extLst>
              <a:ext uri="{FF2B5EF4-FFF2-40B4-BE49-F238E27FC236}">
                <a16:creationId xmlns:a16="http://schemas.microsoft.com/office/drawing/2014/main" id="{5A9E77DA-EA5F-4A98-A0F9-26A4E6A531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290" y="3471044"/>
            <a:ext cx="397933" cy="567884"/>
          </a:xfrm>
          <a:prstGeom prst="rect">
            <a:avLst/>
          </a:prstGeom>
        </p:spPr>
      </p:pic>
      <p:sp>
        <p:nvSpPr>
          <p:cNvPr id="9" name="TextBox 8">
            <a:extLst>
              <a:ext uri="{FF2B5EF4-FFF2-40B4-BE49-F238E27FC236}">
                <a16:creationId xmlns:a16="http://schemas.microsoft.com/office/drawing/2014/main" id="{2F08AE5C-B550-4007-9CCD-EE5FC75997A6}"/>
              </a:ext>
            </a:extLst>
          </p:cNvPr>
          <p:cNvSpPr txBox="1"/>
          <p:nvPr/>
        </p:nvSpPr>
        <p:spPr>
          <a:xfrm>
            <a:off x="580328" y="3471044"/>
            <a:ext cx="3996267"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Azure DNS Private Zones</a:t>
            </a:r>
            <a:br>
              <a:rPr lang="en-US" b="1" dirty="0">
                <a:solidFill>
                  <a:schemeClr val="accent2">
                    <a:lumMod val="75000"/>
                  </a:schemeClr>
                </a:solidFill>
              </a:rPr>
            </a:br>
            <a:r>
              <a:rPr lang="en-US" b="1" dirty="0">
                <a:solidFill>
                  <a:schemeClr val="accent2">
                    <a:lumMod val="75000"/>
                  </a:schemeClr>
                </a:solidFill>
              </a:rPr>
              <a:t>for cross VNET name</a:t>
            </a:r>
            <a:br>
              <a:rPr lang="en-US" b="1" dirty="0">
                <a:solidFill>
                  <a:schemeClr val="accent2">
                    <a:lumMod val="75000"/>
                  </a:schemeClr>
                </a:solidFill>
              </a:rPr>
            </a:br>
            <a:r>
              <a:rPr lang="en-US" b="1" dirty="0">
                <a:solidFill>
                  <a:schemeClr val="accent2">
                    <a:lumMod val="75000"/>
                  </a:schemeClr>
                </a:solidFill>
              </a:rPr>
              <a:t>resolution</a:t>
            </a:r>
          </a:p>
        </p:txBody>
      </p:sp>
    </p:spTree>
    <p:extLst>
      <p:ext uri="{BB962C8B-B14F-4D97-AF65-F5344CB8AC3E}">
        <p14:creationId xmlns:p14="http://schemas.microsoft.com/office/powerpoint/2010/main" val="2214262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p:txBody>
          <a:bodyPr/>
          <a:lstStyle/>
          <a:p>
            <a:r>
              <a:rPr lang="en-US" dirty="0"/>
              <a:t>Azure Provided</a:t>
            </a:r>
          </a:p>
          <a:p>
            <a:pPr lvl="1"/>
            <a:r>
              <a:rPr lang="en-US" dirty="0"/>
              <a:t>No configuration, Highly Available</a:t>
            </a:r>
          </a:p>
          <a:p>
            <a:pPr lvl="1"/>
            <a:r>
              <a:rPr lang="en-US" dirty="0"/>
              <a:t>Intra VNET name resolution doesn’t require FQDN</a:t>
            </a:r>
          </a:p>
          <a:p>
            <a:pPr lvl="1"/>
            <a:r>
              <a:rPr lang="en-US" dirty="0"/>
              <a:t>DNS suffix cannot be modified</a:t>
            </a:r>
          </a:p>
          <a:p>
            <a:pPr lvl="1"/>
            <a:r>
              <a:rPr lang="en-US" dirty="0"/>
              <a:t>WINS and NetBIOS not supported</a:t>
            </a:r>
          </a:p>
          <a:p>
            <a:pPr lvl="1"/>
            <a:r>
              <a:rPr lang="en-US" dirty="0"/>
              <a:t>DNS queries are throttled</a:t>
            </a:r>
          </a:p>
          <a:p>
            <a:r>
              <a:rPr lang="en-US" dirty="0"/>
              <a:t>Your Own DNS Server</a:t>
            </a:r>
          </a:p>
          <a:p>
            <a:pPr lvl="1"/>
            <a:r>
              <a:rPr lang="en-US" dirty="0"/>
              <a:t>Forwarded DNS Requests are sent to reserved IP 168.63.129.16</a:t>
            </a:r>
          </a:p>
          <a:p>
            <a:pPr lvl="1"/>
            <a:r>
              <a:rPr lang="en-US" dirty="0"/>
              <a:t>Specify DNS Server per Virtual Network or NIC</a:t>
            </a:r>
          </a:p>
          <a:p>
            <a:pPr lvl="1"/>
            <a:r>
              <a:rPr lang="en-US" dirty="0"/>
              <a:t>20/100 DNS Servers per Virtual Network</a:t>
            </a:r>
          </a:p>
          <a:p>
            <a:pPr lvl="1"/>
            <a:endParaRPr lang="en-US" dirty="0"/>
          </a:p>
          <a:p>
            <a:pPr lvl="1"/>
            <a:endParaRPr lang="en-US" dirty="0"/>
          </a:p>
        </p:txBody>
      </p:sp>
    </p:spTree>
    <p:extLst>
      <p:ext uri="{BB962C8B-B14F-4D97-AF65-F5344CB8AC3E}">
        <p14:creationId xmlns:p14="http://schemas.microsoft.com/office/powerpoint/2010/main" val="3855956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DHCP</a:t>
            </a:r>
          </a:p>
        </p:txBody>
      </p:sp>
      <p:sp>
        <p:nvSpPr>
          <p:cNvPr id="3" name="Content Placeholder 2"/>
          <p:cNvSpPr>
            <a:spLocks noGrp="1"/>
          </p:cNvSpPr>
          <p:nvPr>
            <p:ph idx="1"/>
          </p:nvPr>
        </p:nvSpPr>
        <p:spPr/>
        <p:txBody>
          <a:bodyPr>
            <a:normAutofit/>
          </a:bodyPr>
          <a:lstStyle/>
          <a:p>
            <a:r>
              <a:rPr lang="en-US" dirty="0"/>
              <a:t>Private IP address allocations:</a:t>
            </a:r>
          </a:p>
          <a:p>
            <a:pPr lvl="1"/>
            <a:r>
              <a:rPr lang="en-US" b="1" dirty="0">
                <a:solidFill>
                  <a:srgbClr val="FF0000"/>
                </a:solidFill>
              </a:rPr>
              <a:t>Dynamic (default) </a:t>
            </a:r>
          </a:p>
          <a:p>
            <a:pPr lvl="1"/>
            <a:r>
              <a:rPr lang="en-US" b="1" dirty="0">
                <a:solidFill>
                  <a:srgbClr val="FF0000"/>
                </a:solidFill>
              </a:rPr>
              <a:t>Static – survives stop/start</a:t>
            </a:r>
          </a:p>
          <a:p>
            <a:pPr lvl="1"/>
            <a:r>
              <a:rPr lang="en-US" dirty="0"/>
              <a:t>Use Static for </a:t>
            </a:r>
          </a:p>
          <a:p>
            <a:pPr lvl="2"/>
            <a:r>
              <a:rPr lang="en-US" dirty="0"/>
              <a:t>VMs that act as domain controllers or DNS servers.</a:t>
            </a:r>
          </a:p>
          <a:p>
            <a:pPr lvl="2"/>
            <a:r>
              <a:rPr lang="en-US" dirty="0"/>
              <a:t>Resources that require firewall rules using IP addresses.</a:t>
            </a:r>
          </a:p>
          <a:p>
            <a:pPr lvl="2"/>
            <a:r>
              <a:rPr lang="en-US" dirty="0"/>
              <a:t>Resources accessed by other apps/resources through an IP address.</a:t>
            </a:r>
          </a:p>
          <a:p>
            <a:pPr lvl="1"/>
            <a:r>
              <a:rPr lang="en-US" dirty="0"/>
              <a:t>Can be associated with</a:t>
            </a:r>
          </a:p>
          <a:p>
            <a:pPr lvl="2"/>
            <a:r>
              <a:rPr lang="en-US" dirty="0"/>
              <a:t>VM, </a:t>
            </a:r>
            <a:r>
              <a:rPr lang="en-US" b="1" dirty="0">
                <a:solidFill>
                  <a:srgbClr val="FF0000"/>
                </a:solidFill>
              </a:rPr>
              <a:t>Load Balancer</a:t>
            </a:r>
            <a:r>
              <a:rPr lang="en-US" dirty="0"/>
              <a:t>, </a:t>
            </a:r>
            <a:r>
              <a:rPr lang="en-US" b="1" dirty="0">
                <a:solidFill>
                  <a:srgbClr val="FF0000"/>
                </a:solidFill>
              </a:rPr>
              <a:t>App Gateway</a:t>
            </a:r>
          </a:p>
          <a:p>
            <a:r>
              <a:rPr lang="en-US" sz="1900" dirty="0">
                <a:hlinkClick r:id="rId3"/>
              </a:rPr>
              <a:t>https://docs.microsoft.com/en-us/azure/virtual-network/virtual-network-ip-addresses-overview-arm</a:t>
            </a:r>
            <a:endParaRPr lang="en-US" sz="1900" dirty="0"/>
          </a:p>
          <a:p>
            <a:endParaRPr lang="en-US" dirty="0"/>
          </a:p>
          <a:p>
            <a:endParaRPr lang="en-US" dirty="0"/>
          </a:p>
        </p:txBody>
      </p:sp>
    </p:spTree>
    <p:extLst>
      <p:ext uri="{BB962C8B-B14F-4D97-AF65-F5344CB8AC3E}">
        <p14:creationId xmlns:p14="http://schemas.microsoft.com/office/powerpoint/2010/main" val="2092277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IP Addresses</a:t>
            </a:r>
          </a:p>
        </p:txBody>
      </p:sp>
      <p:sp>
        <p:nvSpPr>
          <p:cNvPr id="3" name="Content Placeholder 2"/>
          <p:cNvSpPr>
            <a:spLocks noGrp="1"/>
          </p:cNvSpPr>
          <p:nvPr>
            <p:ph idx="1"/>
          </p:nvPr>
        </p:nvSpPr>
        <p:spPr/>
        <p:txBody>
          <a:bodyPr>
            <a:normAutofit fontScale="77500" lnSpcReduction="20000"/>
          </a:bodyPr>
          <a:lstStyle/>
          <a:p>
            <a:r>
              <a:rPr lang="en-US" dirty="0"/>
              <a:t>Public and Private</a:t>
            </a:r>
          </a:p>
          <a:p>
            <a:pPr lvl="1"/>
            <a:r>
              <a:rPr lang="en-US" dirty="0"/>
              <a:t>4096 Private IP addresses per </a:t>
            </a:r>
            <a:r>
              <a:rPr lang="en-US" dirty="0" err="1"/>
              <a:t>vnet</a:t>
            </a:r>
            <a:endParaRPr lang="en-US" dirty="0"/>
          </a:p>
          <a:p>
            <a:pPr lvl="1"/>
            <a:r>
              <a:rPr lang="en-US" b="1" dirty="0">
                <a:solidFill>
                  <a:srgbClr val="FF0000"/>
                </a:solidFill>
              </a:rPr>
              <a:t>60 Dynamic Public IPs</a:t>
            </a:r>
          </a:p>
          <a:p>
            <a:pPr lvl="1"/>
            <a:r>
              <a:rPr lang="en-US" b="1" dirty="0">
                <a:solidFill>
                  <a:srgbClr val="FF0000"/>
                </a:solidFill>
              </a:rPr>
              <a:t>20 Static Public IPs</a:t>
            </a:r>
          </a:p>
          <a:p>
            <a:r>
              <a:rPr lang="en-US" dirty="0"/>
              <a:t>Public IP addresses can be dynamic or static. </a:t>
            </a:r>
          </a:p>
          <a:p>
            <a:pPr lvl="1"/>
            <a:r>
              <a:rPr lang="en-US" b="1" dirty="0">
                <a:solidFill>
                  <a:srgbClr val="FF0000"/>
                </a:solidFill>
              </a:rPr>
              <a:t>Dynamic IP address is not allocated until associated resource is created/started.</a:t>
            </a:r>
          </a:p>
          <a:p>
            <a:pPr lvl="1"/>
            <a:r>
              <a:rPr lang="en-US" b="1" dirty="0">
                <a:solidFill>
                  <a:srgbClr val="FF0000"/>
                </a:solidFill>
              </a:rPr>
              <a:t>Dynamic IP Released when stop/delete resource.</a:t>
            </a:r>
          </a:p>
          <a:p>
            <a:pPr lvl="1"/>
            <a:r>
              <a:rPr lang="en-US" b="1" dirty="0">
                <a:solidFill>
                  <a:srgbClr val="FF0000"/>
                </a:solidFill>
              </a:rPr>
              <a:t>Static IP address allocated immediately. Released only when it is deleted.</a:t>
            </a:r>
          </a:p>
          <a:p>
            <a:r>
              <a:rPr lang="en-US" dirty="0"/>
              <a:t>Use with</a:t>
            </a:r>
          </a:p>
          <a:p>
            <a:pPr lvl="1"/>
            <a:r>
              <a:rPr lang="en-US" dirty="0"/>
              <a:t>Virtual machines (VM)</a:t>
            </a:r>
          </a:p>
          <a:p>
            <a:pPr lvl="1"/>
            <a:r>
              <a:rPr lang="en-US" dirty="0"/>
              <a:t>Internet-facing load balancers</a:t>
            </a:r>
          </a:p>
          <a:p>
            <a:pPr lvl="1"/>
            <a:r>
              <a:rPr lang="en-US" dirty="0"/>
              <a:t>VPN gateways</a:t>
            </a:r>
          </a:p>
          <a:p>
            <a:pPr lvl="1"/>
            <a:r>
              <a:rPr lang="en-US" dirty="0"/>
              <a:t>Application gateway</a:t>
            </a:r>
          </a:p>
          <a:p>
            <a:r>
              <a:rPr lang="en-US" dirty="0"/>
              <a:t>Azure Datacenter IP Ranges: </a:t>
            </a:r>
            <a:r>
              <a:rPr lang="en-US" sz="2300" dirty="0">
                <a:hlinkClick r:id="rId3"/>
              </a:rPr>
              <a:t>https://www.microsoft.com/en-us/download/details.aspx?id=41653</a:t>
            </a:r>
            <a:endParaRPr lang="en-US" sz="2300" dirty="0"/>
          </a:p>
          <a:p>
            <a:pPr marL="0" indent="0">
              <a:buNone/>
            </a:pPr>
            <a:endParaRPr lang="en-US" dirty="0"/>
          </a:p>
          <a:p>
            <a:pPr lvl="1"/>
            <a:endParaRPr lang="en-US" dirty="0"/>
          </a:p>
        </p:txBody>
      </p:sp>
      <p:sp>
        <p:nvSpPr>
          <p:cNvPr id="4" name="TextBox 3"/>
          <p:cNvSpPr txBox="1"/>
          <p:nvPr/>
        </p:nvSpPr>
        <p:spPr>
          <a:xfrm>
            <a:off x="300791" y="6211669"/>
            <a:ext cx="11590417" cy="646331"/>
          </a:xfrm>
          <a:prstGeom prst="rect">
            <a:avLst/>
          </a:prstGeom>
          <a:noFill/>
        </p:spPr>
        <p:txBody>
          <a:bodyPr wrap="none" rtlCol="0">
            <a:spAutoFit/>
          </a:bodyPr>
          <a:lstStyle/>
          <a:p>
            <a:r>
              <a:rPr lang="en-US" dirty="0">
                <a:hlinkClick r:id="rId4"/>
              </a:rPr>
              <a:t>https://docs.microsoft.com/en-us/azure/virtual-network/virtual-network-ip-addresses-overview-arm#public-ip-addresses</a:t>
            </a:r>
            <a:endParaRPr lang="en-US" dirty="0"/>
          </a:p>
          <a:p>
            <a:endParaRPr lang="en-US" dirty="0"/>
          </a:p>
        </p:txBody>
      </p:sp>
    </p:spTree>
    <p:extLst>
      <p:ext uri="{BB962C8B-B14F-4D97-AF65-F5344CB8AC3E}">
        <p14:creationId xmlns:p14="http://schemas.microsoft.com/office/powerpoint/2010/main" val="223311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User Defined Routes </a:t>
            </a:r>
          </a:p>
        </p:txBody>
      </p:sp>
      <p:sp>
        <p:nvSpPr>
          <p:cNvPr id="3" name="Content Placeholder 2"/>
          <p:cNvSpPr>
            <a:spLocks noGrp="1"/>
          </p:cNvSpPr>
          <p:nvPr>
            <p:ph idx="1"/>
          </p:nvPr>
        </p:nvSpPr>
        <p:spPr/>
        <p:txBody>
          <a:bodyPr>
            <a:normAutofit fontScale="85000" lnSpcReduction="20000"/>
          </a:bodyPr>
          <a:lstStyle/>
          <a:p>
            <a:r>
              <a:rPr lang="en-US" dirty="0"/>
              <a:t>System Routes allow VMs to communicate with each other inside a VNET</a:t>
            </a:r>
          </a:p>
          <a:p>
            <a:pPr lvl="1"/>
            <a:r>
              <a:rPr lang="en-US" dirty="0"/>
              <a:t>Out of the box, 3 rules:</a:t>
            </a:r>
          </a:p>
          <a:p>
            <a:pPr lvl="2"/>
            <a:r>
              <a:rPr lang="en-US" dirty="0"/>
              <a:t>Local </a:t>
            </a:r>
            <a:r>
              <a:rPr lang="en-US" dirty="0" err="1"/>
              <a:t>Vnet</a:t>
            </a:r>
            <a:r>
              <a:rPr lang="en-US" dirty="0"/>
              <a:t> Rule: Intra and Inter Subnet communication </a:t>
            </a:r>
          </a:p>
          <a:p>
            <a:pPr lvl="2"/>
            <a:r>
              <a:rPr lang="en-US" dirty="0"/>
              <a:t>Internet Rule: VMs to Internet</a:t>
            </a:r>
          </a:p>
          <a:p>
            <a:pPr lvl="2"/>
            <a:r>
              <a:rPr lang="en-US" dirty="0"/>
              <a:t>On-Prem Rule: VNET to on-</a:t>
            </a:r>
            <a:r>
              <a:rPr lang="en-US" dirty="0" err="1"/>
              <a:t>prem</a:t>
            </a:r>
            <a:r>
              <a:rPr lang="en-US" dirty="0"/>
              <a:t> via VPN</a:t>
            </a:r>
          </a:p>
          <a:p>
            <a:pPr lvl="2"/>
            <a:r>
              <a:rPr lang="en-US" dirty="0"/>
              <a:t>VNET to VNET via a Gateway or Peering also supported</a:t>
            </a:r>
          </a:p>
          <a:p>
            <a:r>
              <a:rPr lang="en-US" dirty="0"/>
              <a:t>User Defined Routes (UDR) to control the routing of packets</a:t>
            </a:r>
          </a:p>
          <a:p>
            <a:pPr lvl="1"/>
            <a:r>
              <a:rPr lang="en-US" b="1" dirty="0">
                <a:solidFill>
                  <a:srgbClr val="FF0000"/>
                </a:solidFill>
              </a:rPr>
              <a:t>Force Tunneling to the Internet via on-</a:t>
            </a:r>
            <a:r>
              <a:rPr lang="en-US" b="1" dirty="0" err="1">
                <a:solidFill>
                  <a:srgbClr val="FF0000"/>
                </a:solidFill>
              </a:rPr>
              <a:t>prem</a:t>
            </a:r>
            <a:r>
              <a:rPr lang="en-US" b="1" dirty="0">
                <a:solidFill>
                  <a:srgbClr val="FF0000"/>
                </a:solidFill>
              </a:rPr>
              <a:t> network</a:t>
            </a:r>
          </a:p>
          <a:p>
            <a:pPr lvl="1"/>
            <a:r>
              <a:rPr lang="en-US" b="1" dirty="0">
                <a:solidFill>
                  <a:srgbClr val="FF0000"/>
                </a:solidFill>
              </a:rPr>
              <a:t>Use Virtual Appliances</a:t>
            </a:r>
          </a:p>
          <a:p>
            <a:r>
              <a:rPr lang="en-US" dirty="0"/>
              <a:t>Route selection order: User Defined Route, BGP Route (with ER), System Route</a:t>
            </a:r>
          </a:p>
          <a:p>
            <a:r>
              <a:rPr lang="en-US" b="1" dirty="0">
                <a:solidFill>
                  <a:srgbClr val="FF0000"/>
                </a:solidFill>
              </a:rPr>
              <a:t>IP forwarding </a:t>
            </a:r>
            <a:r>
              <a:rPr lang="en-US" dirty="0"/>
              <a:t>allows a VM like a Virtual Appliance to receive traffic addressed to other destinations</a:t>
            </a:r>
          </a:p>
          <a:p>
            <a:r>
              <a:rPr lang="en-US" dirty="0"/>
              <a:t>100/200 User defined Routes per region per subscription</a:t>
            </a:r>
          </a:p>
          <a:p>
            <a:endParaRPr lang="en-US" dirty="0"/>
          </a:p>
          <a:p>
            <a:endParaRPr lang="en-US" dirty="0"/>
          </a:p>
        </p:txBody>
      </p:sp>
    </p:spTree>
    <p:extLst>
      <p:ext uri="{BB962C8B-B14F-4D97-AF65-F5344CB8AC3E}">
        <p14:creationId xmlns:p14="http://schemas.microsoft.com/office/powerpoint/2010/main" val="370474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1837983" y="1337342"/>
            <a:ext cx="8022254" cy="5416656"/>
          </a:xfrm>
          <a:prstGeom prst="rect">
            <a:avLst/>
          </a:prstGeom>
        </p:spPr>
      </p:pic>
      <p:sp>
        <p:nvSpPr>
          <p:cNvPr id="7" name="TextBox 6"/>
          <p:cNvSpPr txBox="1"/>
          <p:nvPr/>
        </p:nvSpPr>
        <p:spPr>
          <a:xfrm>
            <a:off x="3481428" y="3877213"/>
            <a:ext cx="1023044" cy="534056"/>
          </a:xfrm>
          <a:prstGeom prst="rect">
            <a:avLst/>
          </a:prstGeom>
          <a:noFill/>
        </p:spPr>
        <p:txBody>
          <a:bodyPr wrap="square" lIns="179285" tIns="143428" rIns="179285" bIns="143428" rtlCol="0">
            <a:spAutoFit/>
          </a:bodyPr>
          <a:lstStyle/>
          <a:p>
            <a:pPr>
              <a:lnSpc>
                <a:spcPct val="90000"/>
              </a:lnSpc>
              <a:spcAft>
                <a:spcPts val="588"/>
              </a:spcAft>
            </a:pPr>
            <a:r>
              <a:rPr lang="en-US" sz="1765" dirty="0">
                <a:solidFill>
                  <a:srgbClr val="FF0000"/>
                </a:solidFill>
                <a:effectLst>
                  <a:outerShdw blurRad="38100" dist="38100" dir="2700000" algn="tl">
                    <a:srgbClr val="000000">
                      <a:alpha val="43137"/>
                    </a:srgbClr>
                  </a:outerShdw>
                </a:effectLst>
              </a:rPr>
              <a:t>UDR</a:t>
            </a:r>
          </a:p>
        </p:txBody>
      </p:sp>
      <p:cxnSp>
        <p:nvCxnSpPr>
          <p:cNvPr id="9" name="Straight Arrow Connector 8"/>
          <p:cNvCxnSpPr/>
          <p:nvPr/>
        </p:nvCxnSpPr>
        <p:spPr>
          <a:xfrm>
            <a:off x="4153746" y="4101319"/>
            <a:ext cx="672319"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4079044" y="4325425"/>
            <a:ext cx="2689274"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6170704" y="3204894"/>
            <a:ext cx="74701"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H="1" flipV="1">
            <a:off x="6394808" y="3204894"/>
            <a:ext cx="382086"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52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a:t>
            </a:r>
            <a:r>
              <a:rPr lang="en-US"/>
              <a:t>Traffic Manager routing </a:t>
            </a:r>
            <a:r>
              <a:rPr lang="en-US" dirty="0"/>
              <a:t>method should I use?</a:t>
            </a:r>
          </a:p>
        </p:txBody>
      </p:sp>
      <p:sp>
        <p:nvSpPr>
          <p:cNvPr id="5" name="Content Placeholder 4"/>
          <p:cNvSpPr>
            <a:spLocks noGrp="1"/>
          </p:cNvSpPr>
          <p:nvPr>
            <p:ph idx="1"/>
          </p:nvPr>
        </p:nvSpPr>
        <p:spPr/>
        <p:txBody>
          <a:bodyPr/>
          <a:lstStyle/>
          <a:p>
            <a:r>
              <a:rPr lang="en-US" dirty="0"/>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4026201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Traffic Manager routing method should I use?</a:t>
            </a:r>
          </a:p>
        </p:txBody>
      </p:sp>
      <p:sp>
        <p:nvSpPr>
          <p:cNvPr id="5" name="Content Placeholder 4"/>
          <p:cNvSpPr>
            <a:spLocks noGrp="1"/>
          </p:cNvSpPr>
          <p:nvPr>
            <p:ph idx="1"/>
          </p:nvPr>
        </p:nvSpPr>
        <p:spPr/>
        <p:txBody>
          <a:bodyPr/>
          <a:lstStyle/>
          <a:p>
            <a:r>
              <a:rPr lang="en-US" b="1" dirty="0">
                <a:solidFill>
                  <a:srgbClr val="00B050"/>
                </a:solidFill>
              </a:rPr>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3601538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dirty="0" err="1"/>
              <a:t>Vnet</a:t>
            </a:r>
            <a:r>
              <a:rPr lang="en-US" dirty="0"/>
              <a:t>-to-</a:t>
            </a:r>
            <a:r>
              <a:rPr lang="en-US" dirty="0" err="1"/>
              <a:t>Vnet</a:t>
            </a:r>
            <a:r>
              <a:rPr lang="en-US" dirty="0"/>
              <a:t> Connection</a:t>
            </a:r>
          </a:p>
          <a:p>
            <a:r>
              <a:rPr lang="en-US" dirty="0"/>
              <a:t>ExpressRoute</a:t>
            </a:r>
          </a:p>
          <a:p>
            <a:r>
              <a:rPr lang="en-US" dirty="0"/>
              <a:t>Connect through on-</a:t>
            </a:r>
            <a:r>
              <a:rPr lang="en-US" dirty="0" err="1"/>
              <a:t>prem</a:t>
            </a:r>
            <a:r>
              <a:rPr lang="en-US" dirty="0"/>
              <a:t> with VPNs</a:t>
            </a:r>
          </a:p>
          <a:p>
            <a:endParaRPr lang="en-US" dirty="0"/>
          </a:p>
        </p:txBody>
      </p:sp>
    </p:spTree>
    <p:extLst>
      <p:ext uri="{BB962C8B-B14F-4D97-AF65-F5344CB8AC3E}">
        <p14:creationId xmlns:p14="http://schemas.microsoft.com/office/powerpoint/2010/main" val="369642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2">
            <a:normAutofit/>
          </a:bodyPr>
          <a:lstStyle/>
          <a:p>
            <a:r>
              <a:rPr lang="en-US" dirty="0"/>
              <a:t>Networking</a:t>
            </a:r>
          </a:p>
          <a:p>
            <a:pPr lvl="1"/>
            <a:r>
              <a:rPr lang="en-US" dirty="0"/>
              <a:t>Virtual Networks</a:t>
            </a:r>
          </a:p>
          <a:p>
            <a:pPr lvl="1"/>
            <a:r>
              <a:rPr lang="en-US" dirty="0"/>
              <a:t>Network Security Groups</a:t>
            </a:r>
          </a:p>
          <a:p>
            <a:r>
              <a:rPr lang="en-US" dirty="0"/>
              <a:t>Hybrid: </a:t>
            </a:r>
          </a:p>
          <a:p>
            <a:pPr lvl="1"/>
            <a:r>
              <a:rPr lang="en-US" dirty="0"/>
              <a:t>Extend on-premises</a:t>
            </a:r>
          </a:p>
          <a:p>
            <a:pPr lvl="1"/>
            <a:r>
              <a:rPr lang="en-US" dirty="0"/>
              <a:t>VPN</a:t>
            </a:r>
          </a:p>
          <a:p>
            <a:pPr lvl="2"/>
            <a:r>
              <a:rPr lang="en-US" dirty="0"/>
              <a:t>Point-to-Site</a:t>
            </a:r>
          </a:p>
          <a:p>
            <a:pPr lvl="2"/>
            <a:r>
              <a:rPr lang="en-US" dirty="0"/>
              <a:t>Site-to-Site</a:t>
            </a:r>
          </a:p>
          <a:p>
            <a:pPr lvl="2"/>
            <a:r>
              <a:rPr lang="en-US" dirty="0"/>
              <a:t>ExpressRoute</a:t>
            </a:r>
          </a:p>
          <a:p>
            <a:pPr lvl="2"/>
            <a:endParaRPr lang="en-US" dirty="0"/>
          </a:p>
          <a:p>
            <a:pPr lvl="2"/>
            <a:endParaRPr lang="en-US" dirty="0"/>
          </a:p>
          <a:p>
            <a:r>
              <a:rPr lang="en-US" dirty="0"/>
              <a:t>Networking Services:</a:t>
            </a:r>
          </a:p>
          <a:p>
            <a:pPr lvl="1"/>
            <a:r>
              <a:rPr lang="en-US" dirty="0"/>
              <a:t>Azure Load Balancer</a:t>
            </a:r>
          </a:p>
          <a:p>
            <a:pPr lvl="1"/>
            <a:r>
              <a:rPr lang="en-US" dirty="0"/>
              <a:t>Azure Application Gateway</a:t>
            </a:r>
          </a:p>
          <a:p>
            <a:pPr lvl="1"/>
            <a:r>
              <a:rPr lang="en-US" dirty="0"/>
              <a:t>Azure Traffic Manager</a:t>
            </a:r>
          </a:p>
          <a:p>
            <a:pPr lvl="1"/>
            <a:r>
              <a:rPr lang="en-US" dirty="0"/>
              <a:t>DNS</a:t>
            </a:r>
          </a:p>
          <a:p>
            <a:pPr lvl="1"/>
            <a:r>
              <a:rPr lang="en-US" dirty="0"/>
              <a:t>DHCP</a:t>
            </a:r>
          </a:p>
          <a:p>
            <a:pPr lvl="1"/>
            <a:r>
              <a:rPr lang="en-US" dirty="0"/>
              <a:t>IP Addresses</a:t>
            </a:r>
          </a:p>
          <a:p>
            <a:pPr lvl="1"/>
            <a:r>
              <a:rPr lang="en-US" dirty="0"/>
              <a:t>UDRs</a:t>
            </a:r>
          </a:p>
          <a:p>
            <a:r>
              <a:rPr lang="en-US" b="1" dirty="0">
                <a:solidFill>
                  <a:srgbClr val="FF0000"/>
                </a:solidFill>
              </a:rPr>
              <a:t>* Bold Red text are key points</a:t>
            </a:r>
          </a:p>
        </p:txBody>
      </p:sp>
      <p:sp>
        <p:nvSpPr>
          <p:cNvPr id="5" name="Title 4">
            <a:extLst>
              <a:ext uri="{FF2B5EF4-FFF2-40B4-BE49-F238E27FC236}">
                <a16:creationId xmlns:a16="http://schemas.microsoft.com/office/drawing/2014/main" id="{D3630028-A0AC-44C7-AF51-CF55A2B5FC69}"/>
              </a:ext>
            </a:extLst>
          </p:cNvPr>
          <p:cNvSpPr>
            <a:spLocks noGrp="1"/>
          </p:cNvSpPr>
          <p:nvPr>
            <p:ph type="title"/>
          </p:nvPr>
        </p:nvSpPr>
        <p:spPr/>
        <p:txBody>
          <a:bodyPr/>
          <a:lstStyle/>
          <a:p>
            <a:r>
              <a:rPr lang="en-US" dirty="0"/>
              <a:t>What is Azure Networking?</a:t>
            </a:r>
          </a:p>
        </p:txBody>
      </p:sp>
    </p:spTree>
    <p:extLst>
      <p:ext uri="{BB962C8B-B14F-4D97-AF65-F5344CB8AC3E}">
        <p14:creationId xmlns:p14="http://schemas.microsoft.com/office/powerpoint/2010/main" val="198213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b="1" dirty="0" err="1">
                <a:solidFill>
                  <a:srgbClr val="00B050"/>
                </a:solidFill>
              </a:rPr>
              <a:t>Vnet</a:t>
            </a:r>
            <a:r>
              <a:rPr lang="en-US" b="1" dirty="0">
                <a:solidFill>
                  <a:srgbClr val="00B050"/>
                </a:solidFill>
              </a:rPr>
              <a:t>-to-</a:t>
            </a:r>
            <a:r>
              <a:rPr lang="en-US" b="1" dirty="0" err="1">
                <a:solidFill>
                  <a:srgbClr val="00B050"/>
                </a:solidFill>
              </a:rPr>
              <a:t>Vnet</a:t>
            </a:r>
            <a:r>
              <a:rPr lang="en-US" b="1" dirty="0">
                <a:solidFill>
                  <a:srgbClr val="00B050"/>
                </a:solidFill>
              </a:rPr>
              <a:t> Connection</a:t>
            </a:r>
          </a:p>
          <a:p>
            <a:r>
              <a:rPr lang="en-US" dirty="0"/>
              <a:t>ExpressRoute</a:t>
            </a:r>
          </a:p>
          <a:p>
            <a:r>
              <a:rPr lang="en-US" dirty="0"/>
              <a:t>Connect through on-</a:t>
            </a:r>
            <a:r>
              <a:rPr lang="en-US" dirty="0" err="1"/>
              <a:t>prem</a:t>
            </a:r>
            <a:r>
              <a:rPr lang="en-US" dirty="0"/>
              <a:t> with VPNs</a:t>
            </a:r>
          </a:p>
          <a:p>
            <a:endParaRPr lang="en-US" dirty="0"/>
          </a:p>
        </p:txBody>
      </p:sp>
    </p:spTree>
    <p:extLst>
      <p:ext uri="{BB962C8B-B14F-4D97-AF65-F5344CB8AC3E}">
        <p14:creationId xmlns:p14="http://schemas.microsoft.com/office/powerpoint/2010/main" val="2291608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dirty="0"/>
              <a:t>2 Application Gateways</a:t>
            </a:r>
          </a:p>
          <a:p>
            <a:r>
              <a:rPr lang="en-US" dirty="0"/>
              <a:t>25 Public IP Addresses</a:t>
            </a:r>
          </a:p>
        </p:txBody>
      </p:sp>
    </p:spTree>
    <p:extLst>
      <p:ext uri="{BB962C8B-B14F-4D97-AF65-F5344CB8AC3E}">
        <p14:creationId xmlns:p14="http://schemas.microsoft.com/office/powerpoint/2010/main" val="7884964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b="1" dirty="0">
                <a:solidFill>
                  <a:srgbClr val="00B050"/>
                </a:solidFill>
              </a:rPr>
              <a:t>2 Application Gateways</a:t>
            </a:r>
          </a:p>
          <a:p>
            <a:r>
              <a:rPr lang="en-US" dirty="0"/>
              <a:t>25 Public IP Addresses</a:t>
            </a:r>
          </a:p>
        </p:txBody>
      </p:sp>
    </p:spTree>
    <p:extLst>
      <p:ext uri="{BB962C8B-B14F-4D97-AF65-F5344CB8AC3E}">
        <p14:creationId xmlns:p14="http://schemas.microsoft.com/office/powerpoint/2010/main" val="3864679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dirty="0"/>
              <a:t>Load Balancer with Dynamic Public IP address</a:t>
            </a:r>
          </a:p>
          <a:p>
            <a:r>
              <a:rPr lang="en-US" dirty="0"/>
              <a:t>Never turn off the VM</a:t>
            </a:r>
          </a:p>
        </p:txBody>
      </p:sp>
    </p:spTree>
    <p:extLst>
      <p:ext uri="{BB962C8B-B14F-4D97-AF65-F5344CB8AC3E}">
        <p14:creationId xmlns:p14="http://schemas.microsoft.com/office/powerpoint/2010/main" val="2485669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b="1" dirty="0">
                <a:solidFill>
                  <a:srgbClr val="00B050"/>
                </a:solidFill>
              </a:rPr>
              <a:t>Load Balancer with Dynamic Public IP address</a:t>
            </a:r>
          </a:p>
          <a:p>
            <a:r>
              <a:rPr lang="en-US" dirty="0"/>
              <a:t>Never turn off the VM</a:t>
            </a:r>
          </a:p>
        </p:txBody>
      </p:sp>
    </p:spTree>
    <p:extLst>
      <p:ext uri="{BB962C8B-B14F-4D97-AF65-F5344CB8AC3E}">
        <p14:creationId xmlns:p14="http://schemas.microsoft.com/office/powerpoint/2010/main" val="1422895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91808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3" name="Content Placeholder 2"/>
          <p:cNvSpPr>
            <a:spLocks noGrp="1"/>
          </p:cNvSpPr>
          <p:nvPr>
            <p:ph idx="1"/>
          </p:nvPr>
        </p:nvSpPr>
        <p:spPr/>
        <p:txBody>
          <a:bodyPr>
            <a:normAutofit fontScale="55000" lnSpcReduction="20000"/>
          </a:bodyPr>
          <a:lstStyle/>
          <a:p>
            <a:r>
              <a:rPr lang="en-US" dirty="0"/>
              <a:t>Isolated</a:t>
            </a:r>
          </a:p>
          <a:p>
            <a:r>
              <a:rPr lang="en-US" dirty="0"/>
              <a:t>50/500 Virtual Networks per Region per Subscription</a:t>
            </a:r>
          </a:p>
          <a:p>
            <a:r>
              <a:rPr lang="en-US" b="1" dirty="0">
                <a:solidFill>
                  <a:srgbClr val="FF0000"/>
                </a:solidFill>
              </a:rPr>
              <a:t>Up to 500K Concurrent TCP connections per VM</a:t>
            </a:r>
          </a:p>
          <a:p>
            <a:r>
              <a:rPr lang="en-US" dirty="0"/>
              <a:t>Up to 1000 Subnets. Special: </a:t>
            </a:r>
            <a:r>
              <a:rPr lang="en-US" dirty="0" err="1"/>
              <a:t>GatewaySubnet</a:t>
            </a:r>
            <a:endParaRPr lang="en-US" dirty="0"/>
          </a:p>
          <a:p>
            <a:r>
              <a:rPr lang="en-US" dirty="0"/>
              <a:t>300/10,000 NICs per region per sub</a:t>
            </a:r>
          </a:p>
          <a:p>
            <a:r>
              <a:rPr lang="en-US" dirty="0"/>
              <a:t>Internet Connected by default</a:t>
            </a:r>
          </a:p>
          <a:p>
            <a:r>
              <a:rPr lang="en-US" dirty="0"/>
              <a:t>Connectivity – to each other via Peering, or to on-</a:t>
            </a:r>
            <a:r>
              <a:rPr lang="en-US" dirty="0" err="1"/>
              <a:t>prem</a:t>
            </a:r>
            <a:r>
              <a:rPr lang="en-US" dirty="0"/>
              <a:t> via VPN, ExpressRoute</a:t>
            </a:r>
          </a:p>
          <a:p>
            <a:r>
              <a:rPr lang="en-US" dirty="0"/>
              <a:t>Bound to a single region</a:t>
            </a:r>
          </a:p>
          <a:p>
            <a:r>
              <a:rPr lang="en-US" dirty="0"/>
              <a:t>Use Public IP address Ranges and Private IP Address ranges</a:t>
            </a:r>
          </a:p>
          <a:p>
            <a:r>
              <a:rPr lang="en-US" dirty="0"/>
              <a:t>Some IP address Ranges are not allowed:</a:t>
            </a:r>
          </a:p>
          <a:p>
            <a:pPr lvl="1"/>
            <a:r>
              <a:rPr lang="en-US" dirty="0"/>
              <a:t>224.0.0.0/4 (Multicast)</a:t>
            </a:r>
          </a:p>
          <a:p>
            <a:pPr lvl="1"/>
            <a:r>
              <a:rPr lang="en-US" dirty="0"/>
              <a:t>255.255.255.255/32 (Broadcast)</a:t>
            </a:r>
          </a:p>
          <a:p>
            <a:pPr lvl="1"/>
            <a:r>
              <a:rPr lang="en-US" dirty="0"/>
              <a:t>127.0.0.0/8 (loopback)</a:t>
            </a:r>
          </a:p>
          <a:p>
            <a:pPr lvl="1"/>
            <a:r>
              <a:rPr lang="en-US" dirty="0"/>
              <a:t>169.254.0.0/16 (link-local)</a:t>
            </a:r>
          </a:p>
          <a:p>
            <a:pPr lvl="1"/>
            <a:r>
              <a:rPr lang="en-US" dirty="0"/>
              <a:t>168.63.129.16/32 (Internal DNS)</a:t>
            </a:r>
          </a:p>
          <a:p>
            <a:pPr lvl="1"/>
            <a:r>
              <a:rPr lang="en-US" dirty="0">
                <a:hlinkClick r:id="rId3"/>
              </a:rPr>
              <a:t>https://docs.microsoft.com/en-us/azure/virtual-network/virtual-networks-public-ip-within-vnet</a:t>
            </a: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150052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7" name="Text Placeholder 6"/>
          <p:cNvSpPr>
            <a:spLocks noGrp="1"/>
          </p:cNvSpPr>
          <p:nvPr>
            <p:ph type="body" idx="1"/>
          </p:nvPr>
        </p:nvSpPr>
        <p:spPr>
          <a:xfrm>
            <a:off x="839788" y="987484"/>
            <a:ext cx="5157787" cy="823912"/>
          </a:xfrm>
        </p:spPr>
        <p:txBody>
          <a:bodyPr/>
          <a:lstStyle/>
          <a:p>
            <a:r>
              <a:rPr lang="en-US" dirty="0" err="1"/>
              <a:t>VNet</a:t>
            </a:r>
            <a:r>
              <a:rPr lang="en-US" dirty="0"/>
              <a:t> properties</a:t>
            </a:r>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3596045041"/>
              </p:ext>
            </p:extLst>
          </p:nvPr>
        </p:nvGraphicFramePr>
        <p:xfrm>
          <a:off x="6097588" y="1841938"/>
          <a:ext cx="5968287" cy="5041329"/>
        </p:xfrm>
        <a:graphic>
          <a:graphicData uri="http://schemas.openxmlformats.org/drawingml/2006/table">
            <a:tbl>
              <a:tblPr/>
              <a:tblGrid>
                <a:gridCol w="1291184">
                  <a:extLst>
                    <a:ext uri="{9D8B030D-6E8A-4147-A177-3AD203B41FA5}">
                      <a16:colId xmlns:a16="http://schemas.microsoft.com/office/drawing/2014/main" val="3474514573"/>
                    </a:ext>
                  </a:extLst>
                </a:gridCol>
                <a:gridCol w="1902373">
                  <a:extLst>
                    <a:ext uri="{9D8B030D-6E8A-4147-A177-3AD203B41FA5}">
                      <a16:colId xmlns:a16="http://schemas.microsoft.com/office/drawing/2014/main" val="3191718317"/>
                    </a:ext>
                  </a:extLst>
                </a:gridCol>
                <a:gridCol w="2774730">
                  <a:extLst>
                    <a:ext uri="{9D8B030D-6E8A-4147-A177-3AD203B41FA5}">
                      <a16:colId xmlns:a16="http://schemas.microsoft.com/office/drawing/2014/main" val="3247430852"/>
                    </a:ext>
                  </a:extLst>
                </a:gridCol>
              </a:tblGrid>
              <a:tr h="332460">
                <a:tc>
                  <a:txBody>
                    <a:bodyPr/>
                    <a:lstStyle/>
                    <a:p>
                      <a:pPr marL="0" marR="0" fontAlgn="t">
                        <a:spcBef>
                          <a:spcPts val="0"/>
                        </a:spcBef>
                        <a:spcAft>
                          <a:spcPts val="0"/>
                        </a:spcAft>
                      </a:pPr>
                      <a:r>
                        <a:rPr lang="en-US" sz="1200">
                          <a:solidFill>
                            <a:srgbClr val="D5D5D5"/>
                          </a:solidFill>
                          <a:effectLst/>
                          <a:latin typeface="segoe-ui_semibold"/>
                        </a:rPr>
                        <a:t>Property</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3770746"/>
                  </a:ext>
                </a:extLst>
              </a:tr>
              <a:tr h="1158270">
                <a:tc>
                  <a:txBody>
                    <a:bodyPr/>
                    <a:lstStyle/>
                    <a:p>
                      <a:pPr marL="0" marR="0" fontAlgn="t">
                        <a:spcBef>
                          <a:spcPts val="0"/>
                        </a:spcBef>
                        <a:spcAft>
                          <a:spcPts val="0"/>
                        </a:spcAft>
                      </a:pPr>
                      <a:r>
                        <a:rPr lang="en-US" sz="1200" b="1" dirty="0">
                          <a:solidFill>
                            <a:srgbClr val="D5D5D5"/>
                          </a:solidFill>
                          <a:effectLst/>
                          <a:latin typeface="segoe-ui_bold"/>
                        </a:rPr>
                        <a:t>name</a:t>
                      </a:r>
                      <a:endParaRPr lang="en-US" sz="1200" dirty="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Subnet name</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52461268"/>
                  </a:ext>
                </a:extLst>
              </a:tr>
              <a:tr h="539463">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08037165"/>
                  </a:ext>
                </a:extLst>
              </a:tr>
              <a:tr h="746468">
                <a:tc>
                  <a:txBody>
                    <a:bodyPr/>
                    <a:lstStyle/>
                    <a:p>
                      <a:pPr marL="0" marR="0" fontAlgn="t">
                        <a:spcBef>
                          <a:spcPts val="0"/>
                        </a:spcBef>
                        <a:spcAft>
                          <a:spcPts val="0"/>
                        </a:spcAft>
                      </a:pPr>
                      <a:r>
                        <a:rPr lang="en-US" sz="1200" b="1">
                          <a:solidFill>
                            <a:srgbClr val="D5D5D5"/>
                          </a:solidFill>
                          <a:effectLst/>
                          <a:latin typeface="segoe-ui_bold"/>
                        </a:rPr>
                        <a:t>addressPrefix</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address prefix that make up the subnet in CIDR notation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 single CIDR block that is part of one of the VNet's address spaces.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7204360"/>
                  </a:ext>
                </a:extLst>
              </a:tr>
              <a:tr h="746468">
                <a:tc>
                  <a:txBody>
                    <a:bodyPr/>
                    <a:lstStyle/>
                    <a:p>
                      <a:pPr marL="0" marR="0" fontAlgn="t">
                        <a:spcBef>
                          <a:spcPts val="0"/>
                        </a:spcBef>
                        <a:spcAft>
                          <a:spcPts val="0"/>
                        </a:spcAft>
                      </a:pPr>
                      <a:r>
                        <a:rPr lang="en-US" sz="1200" b="1">
                          <a:solidFill>
                            <a:srgbClr val="D5D5D5"/>
                          </a:solidFill>
                          <a:effectLst/>
                          <a:latin typeface="segoe-ui_bold"/>
                        </a:rPr>
                        <a:t>networkSecurityGroup</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NSG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52298209"/>
                  </a:ext>
                </a:extLst>
              </a:tr>
              <a:tr h="539463">
                <a:tc>
                  <a:txBody>
                    <a:bodyPr/>
                    <a:lstStyle/>
                    <a:p>
                      <a:pPr marL="0" marR="0" fontAlgn="t">
                        <a:spcBef>
                          <a:spcPts val="0"/>
                        </a:spcBef>
                        <a:spcAft>
                          <a:spcPts val="0"/>
                        </a:spcAft>
                      </a:pPr>
                      <a:r>
                        <a:rPr lang="en-US" sz="1200" b="1">
                          <a:solidFill>
                            <a:srgbClr val="D5D5D5"/>
                          </a:solidFill>
                          <a:effectLst/>
                          <a:latin typeface="segoe-ui_bold"/>
                        </a:rPr>
                        <a:t>routeTable</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Route table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49412829"/>
                  </a:ext>
                </a:extLst>
              </a:tr>
              <a:tr h="953471">
                <a:tc>
                  <a:txBody>
                    <a:bodyPr/>
                    <a:lstStyle/>
                    <a:p>
                      <a:pPr marL="0" marR="0" fontAlgn="t">
                        <a:spcBef>
                          <a:spcPts val="0"/>
                        </a:spcBef>
                        <a:spcAft>
                          <a:spcPts val="0"/>
                        </a:spcAft>
                      </a:pPr>
                      <a:r>
                        <a:rPr lang="en-US" sz="1200" b="1">
                          <a:solidFill>
                            <a:srgbClr val="D5D5D5"/>
                          </a:solidFill>
                          <a:effectLst/>
                          <a:latin typeface="segoe-ui_bold"/>
                        </a:rPr>
                        <a:t>ipConfigurations</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IP configuration objects used by NICs connected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64759040"/>
                  </a:ext>
                </a:extLst>
              </a:tr>
            </a:tbl>
          </a:graphicData>
        </a:graphic>
      </p:graphicFrame>
      <p:sp>
        <p:nvSpPr>
          <p:cNvPr id="9" name="Text Placeholder 8"/>
          <p:cNvSpPr>
            <a:spLocks noGrp="1"/>
          </p:cNvSpPr>
          <p:nvPr>
            <p:ph type="body" sz="quarter" idx="3"/>
          </p:nvPr>
        </p:nvSpPr>
        <p:spPr>
          <a:xfrm>
            <a:off x="6172200" y="1018026"/>
            <a:ext cx="5183188" cy="823912"/>
          </a:xfrm>
        </p:spPr>
        <p:txBody>
          <a:bodyPr/>
          <a:lstStyle/>
          <a:p>
            <a:r>
              <a:rPr lang="en-US" dirty="0"/>
              <a:t>Subnet Properties</a:t>
            </a:r>
          </a:p>
        </p:txBody>
      </p:sp>
      <p:graphicFrame>
        <p:nvGraphicFramePr>
          <p:cNvPr id="4" name="Table 3"/>
          <p:cNvGraphicFramePr>
            <a:graphicFrameLocks noGrp="1"/>
          </p:cNvGraphicFramePr>
          <p:nvPr>
            <p:extLst>
              <p:ext uri="{D42A27DB-BD31-4B8C-83A1-F6EECF244321}">
                <p14:modId xmlns:p14="http://schemas.microsoft.com/office/powerpoint/2010/main" val="1228971625"/>
              </p:ext>
            </p:extLst>
          </p:nvPr>
        </p:nvGraphicFramePr>
        <p:xfrm>
          <a:off x="126124" y="1841937"/>
          <a:ext cx="5675586" cy="5016062"/>
        </p:xfrm>
        <a:graphic>
          <a:graphicData uri="http://schemas.openxmlformats.org/drawingml/2006/table">
            <a:tbl>
              <a:tblPr/>
              <a:tblGrid>
                <a:gridCol w="1072055">
                  <a:extLst>
                    <a:ext uri="{9D8B030D-6E8A-4147-A177-3AD203B41FA5}">
                      <a16:colId xmlns:a16="http://schemas.microsoft.com/office/drawing/2014/main" val="657358434"/>
                    </a:ext>
                  </a:extLst>
                </a:gridCol>
                <a:gridCol w="1965435">
                  <a:extLst>
                    <a:ext uri="{9D8B030D-6E8A-4147-A177-3AD203B41FA5}">
                      <a16:colId xmlns:a16="http://schemas.microsoft.com/office/drawing/2014/main" val="1697970962"/>
                    </a:ext>
                  </a:extLst>
                </a:gridCol>
                <a:gridCol w="2638096">
                  <a:extLst>
                    <a:ext uri="{9D8B030D-6E8A-4147-A177-3AD203B41FA5}">
                      <a16:colId xmlns:a16="http://schemas.microsoft.com/office/drawing/2014/main" val="2753200378"/>
                    </a:ext>
                  </a:extLst>
                </a:gridCol>
              </a:tblGrid>
              <a:tr h="295468">
                <a:tc>
                  <a:txBody>
                    <a:bodyPr/>
                    <a:lstStyle/>
                    <a:p>
                      <a:pPr marL="0" marR="0" fontAlgn="t">
                        <a:spcBef>
                          <a:spcPts val="0"/>
                        </a:spcBef>
                        <a:spcAft>
                          <a:spcPts val="0"/>
                        </a:spcAft>
                      </a:pPr>
                      <a:r>
                        <a:rPr lang="en-US" sz="1200">
                          <a:solidFill>
                            <a:srgbClr val="D5D5D5"/>
                          </a:solidFill>
                          <a:effectLst/>
                          <a:latin typeface="segoe-ui_semibold"/>
                        </a:rPr>
                        <a:t>Property</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4550851"/>
                  </a:ext>
                </a:extLst>
              </a:tr>
              <a:tr h="1202480">
                <a:tc>
                  <a:txBody>
                    <a:bodyPr/>
                    <a:lstStyle/>
                    <a:p>
                      <a:pPr marL="0" marR="0" fontAlgn="t">
                        <a:spcBef>
                          <a:spcPts val="0"/>
                        </a:spcBef>
                        <a:spcAft>
                          <a:spcPts val="0"/>
                        </a:spcAft>
                      </a:pPr>
                      <a:r>
                        <a:rPr lang="en-US" sz="1200" b="1">
                          <a:solidFill>
                            <a:srgbClr val="D5D5D5"/>
                          </a:solidFill>
                          <a:effectLst/>
                          <a:latin typeface="segoe-ui_bold"/>
                        </a:rPr>
                        <a:t>name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err="1">
                          <a:solidFill>
                            <a:srgbClr val="D5D5D5"/>
                          </a:solidFill>
                          <a:effectLst/>
                          <a:latin typeface="segoe-ui_normal"/>
                        </a:rPr>
                        <a:t>VNet</a:t>
                      </a:r>
                      <a:r>
                        <a:rPr lang="en-US" sz="1200" dirty="0">
                          <a:solidFill>
                            <a:srgbClr val="D5D5D5"/>
                          </a:solidFill>
                          <a:effectLst/>
                          <a:latin typeface="segoe-ui_normal"/>
                        </a:rPr>
                        <a:t> name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26843159"/>
                  </a:ext>
                </a:extLst>
              </a:tr>
              <a:tr h="522220">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9085173"/>
                  </a:ext>
                </a:extLst>
              </a:tr>
              <a:tr h="748973">
                <a:tc>
                  <a:txBody>
                    <a:bodyPr/>
                    <a:lstStyle/>
                    <a:p>
                      <a:pPr marL="0" marR="0" fontAlgn="t">
                        <a:spcBef>
                          <a:spcPts val="0"/>
                        </a:spcBef>
                        <a:spcAft>
                          <a:spcPts val="0"/>
                        </a:spcAft>
                      </a:pPr>
                      <a:r>
                        <a:rPr lang="en-US" sz="1200" b="1">
                          <a:solidFill>
                            <a:srgbClr val="D5D5D5"/>
                          </a:solidFill>
                          <a:effectLst/>
                          <a:latin typeface="segoe-ui_bold"/>
                        </a:rPr>
                        <a:t>addressSpace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address prefixes that make up the VNet in CIDR notation.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an array of valid CIDR address blocks, including public IP address ranges.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0153004"/>
                  </a:ext>
                </a:extLst>
              </a:tr>
              <a:tr h="522220">
                <a:tc>
                  <a:txBody>
                    <a:bodyPr/>
                    <a:lstStyle/>
                    <a:p>
                      <a:pPr marL="0" marR="0" fontAlgn="t">
                        <a:spcBef>
                          <a:spcPts val="0"/>
                        </a:spcBef>
                        <a:spcAft>
                          <a:spcPts val="0"/>
                        </a:spcAft>
                      </a:pPr>
                      <a:r>
                        <a:rPr lang="en-US" sz="1200" b="1">
                          <a:solidFill>
                            <a:srgbClr val="D5D5D5"/>
                          </a:solidFill>
                          <a:effectLst/>
                          <a:latin typeface="segoe-ui_bold"/>
                        </a:rPr>
                        <a:t>subnets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subnets that make up the VNet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see the subnet properties table below.</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7434917"/>
                  </a:ext>
                </a:extLst>
              </a:tr>
              <a:tr h="748973">
                <a:tc>
                  <a:txBody>
                    <a:bodyPr/>
                    <a:lstStyle/>
                    <a:p>
                      <a:pPr marL="0" marR="0" fontAlgn="t">
                        <a:spcBef>
                          <a:spcPts val="0"/>
                        </a:spcBef>
                        <a:spcAft>
                          <a:spcPts val="0"/>
                        </a:spcAft>
                      </a:pPr>
                      <a:r>
                        <a:rPr lang="en-US" sz="1200" b="1">
                          <a:solidFill>
                            <a:srgbClr val="D5D5D5"/>
                          </a:solidFill>
                          <a:effectLst/>
                          <a:latin typeface="segoe-ui_bold"/>
                        </a:rPr>
                        <a:t>dhcpOptions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Object that contains a single required property named </a:t>
                      </a:r>
                      <a:r>
                        <a:rPr lang="en-US" sz="1200" b="1">
                          <a:solidFill>
                            <a:srgbClr val="D5D5D5"/>
                          </a:solidFill>
                          <a:effectLst/>
                          <a:latin typeface="segoe-ui_bold"/>
                        </a:rPr>
                        <a:t>dnsServers</a:t>
                      </a:r>
                      <a:r>
                        <a:rPr lang="en-US" sz="1200">
                          <a:solidFill>
                            <a:srgbClr val="D5D5D5"/>
                          </a:solidFill>
                          <a:effectLst/>
                          <a:latin typeface="segoe-ui_normal"/>
                        </a:rPr>
                        <a:t>.</a:t>
                      </a:r>
                      <a:endParaRPr lang="en-US" sz="1200">
                        <a:solidFill>
                          <a:srgbClr val="D5D5D5"/>
                        </a:solidFill>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02388816"/>
                  </a:ext>
                </a:extLst>
              </a:tr>
              <a:tr h="975728">
                <a:tc>
                  <a:txBody>
                    <a:bodyPr/>
                    <a:lstStyle/>
                    <a:p>
                      <a:pPr marL="0" marR="0" fontAlgn="t">
                        <a:spcBef>
                          <a:spcPts val="0"/>
                        </a:spcBef>
                        <a:spcAft>
                          <a:spcPts val="0"/>
                        </a:spcAft>
                      </a:pPr>
                      <a:r>
                        <a:rPr lang="en-US" sz="1200" b="1">
                          <a:solidFill>
                            <a:srgbClr val="D5D5D5"/>
                          </a:solidFill>
                          <a:effectLst/>
                          <a:latin typeface="segoe-ui_bold"/>
                        </a:rPr>
                        <a:t>dnsServers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Array of DNS servers used by the VNet. If no server is specified, Azure internal name resolution is used.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Must be an array of up to 10 DNS servers, by IP address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93338952"/>
                  </a:ext>
                </a:extLst>
              </a:tr>
            </a:tbl>
          </a:graphicData>
        </a:graphic>
      </p:graphicFrame>
    </p:spTree>
    <p:extLst>
      <p:ext uri="{BB962C8B-B14F-4D97-AF65-F5344CB8AC3E}">
        <p14:creationId xmlns:p14="http://schemas.microsoft.com/office/powerpoint/2010/main" val="1358126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NSG rule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914" y="3624234"/>
            <a:ext cx="6157953" cy="30261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Networking: Network Security Groups</a:t>
            </a:r>
          </a:p>
        </p:txBody>
      </p:sp>
      <p:sp>
        <p:nvSpPr>
          <p:cNvPr id="3" name="Content Placeholder 2"/>
          <p:cNvSpPr>
            <a:spLocks noGrp="1"/>
          </p:cNvSpPr>
          <p:nvPr>
            <p:ph idx="1"/>
          </p:nvPr>
        </p:nvSpPr>
        <p:spPr>
          <a:xfrm>
            <a:off x="838199" y="1524000"/>
            <a:ext cx="5389419" cy="4803228"/>
          </a:xfrm>
        </p:spPr>
        <p:txBody>
          <a:bodyPr>
            <a:normAutofit fontScale="85000" lnSpcReduction="20000"/>
          </a:bodyPr>
          <a:lstStyle/>
          <a:p>
            <a:r>
              <a:rPr lang="en-US" dirty="0"/>
              <a:t>100/400 NSGs per region per sub</a:t>
            </a:r>
          </a:p>
          <a:p>
            <a:r>
              <a:rPr lang="en-US" dirty="0"/>
              <a:t>Rules per NSG: 200/500</a:t>
            </a:r>
          </a:p>
          <a:p>
            <a:r>
              <a:rPr lang="en-US" dirty="0"/>
              <a:t>Rules to allow/deny traffic</a:t>
            </a:r>
          </a:p>
          <a:p>
            <a:r>
              <a:rPr lang="en-US" dirty="0"/>
              <a:t>Rules for inbound/outbound</a:t>
            </a:r>
          </a:p>
          <a:p>
            <a:r>
              <a:rPr lang="en-US" dirty="0"/>
              <a:t>Can be associated with Subnets and/or directly to NICs attached to VMs.</a:t>
            </a:r>
          </a:p>
          <a:p>
            <a:r>
              <a:rPr lang="en-US" dirty="0"/>
              <a:t>Rules are based on Protocol, Source Port Range, Destination Port Range, Source Address Prefix, Destination Address Prefix</a:t>
            </a:r>
          </a:p>
          <a:p>
            <a:r>
              <a:rPr lang="en-US" dirty="0"/>
              <a:t>Default Tags for categories of </a:t>
            </a:r>
            <a:br>
              <a:rPr lang="en-US" dirty="0"/>
            </a:br>
            <a:r>
              <a:rPr lang="en-US" dirty="0"/>
              <a:t>IP addresses:</a:t>
            </a:r>
          </a:p>
          <a:p>
            <a:pPr lvl="1"/>
            <a:r>
              <a:rPr lang="en-US" b="1" dirty="0" err="1">
                <a:solidFill>
                  <a:srgbClr val="FF0000"/>
                </a:solidFill>
              </a:rPr>
              <a:t>VirtualNetwork</a:t>
            </a:r>
            <a:endParaRPr lang="en-US" b="1" dirty="0">
              <a:solidFill>
                <a:srgbClr val="FF0000"/>
              </a:solidFill>
            </a:endParaRPr>
          </a:p>
          <a:p>
            <a:pPr lvl="1"/>
            <a:r>
              <a:rPr lang="en-US" b="1" dirty="0" err="1">
                <a:solidFill>
                  <a:srgbClr val="FF0000"/>
                </a:solidFill>
              </a:rPr>
              <a:t>AzureLoadbalancer</a:t>
            </a:r>
            <a:r>
              <a:rPr lang="en-US" b="1" dirty="0">
                <a:solidFill>
                  <a:srgbClr val="FF0000"/>
                </a:solidFill>
              </a:rPr>
              <a:t> </a:t>
            </a:r>
          </a:p>
          <a:p>
            <a:pPr lvl="1"/>
            <a:r>
              <a:rPr lang="en-US" b="1" dirty="0">
                <a:solidFill>
                  <a:srgbClr val="FF0000"/>
                </a:solidFill>
              </a:rPr>
              <a:t>Internet</a:t>
            </a:r>
          </a:p>
        </p:txBody>
      </p:sp>
      <p:sp>
        <p:nvSpPr>
          <p:cNvPr id="4" name="TextBox 3"/>
          <p:cNvSpPr txBox="1"/>
          <p:nvPr/>
        </p:nvSpPr>
        <p:spPr>
          <a:xfrm>
            <a:off x="1418897" y="6327228"/>
            <a:ext cx="7516994" cy="646331"/>
          </a:xfrm>
          <a:prstGeom prst="rect">
            <a:avLst/>
          </a:prstGeom>
          <a:noFill/>
        </p:spPr>
        <p:txBody>
          <a:bodyPr wrap="none" rtlCol="0">
            <a:spAutoFit/>
          </a:bodyPr>
          <a:lstStyle/>
          <a:p>
            <a:r>
              <a:rPr lang="en-US" dirty="0">
                <a:hlinkClick r:id="rId4"/>
              </a:rPr>
              <a:t>https://docs.microsoft.com/en-us/azure/virtual-network/virtual-networks-nsg</a:t>
            </a:r>
            <a:endParaRPr lang="en-US" dirty="0"/>
          </a:p>
          <a:p>
            <a:endParaRPr lang="en-US" dirty="0"/>
          </a:p>
        </p:txBody>
      </p:sp>
      <p:sp>
        <p:nvSpPr>
          <p:cNvPr id="12" name="TextBox 11">
            <a:extLst>
              <a:ext uri="{FF2B5EF4-FFF2-40B4-BE49-F238E27FC236}">
                <a16:creationId xmlns:a16="http://schemas.microsoft.com/office/drawing/2014/main" id="{F4321DD4-84E3-4F8E-A843-CAE16E96E6F8}"/>
              </a:ext>
            </a:extLst>
          </p:cNvPr>
          <p:cNvSpPr txBox="1"/>
          <p:nvPr/>
        </p:nvSpPr>
        <p:spPr>
          <a:xfrm>
            <a:off x="5856914" y="1433945"/>
            <a:ext cx="6161904"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Default Rules</a:t>
            </a:r>
          </a:p>
          <a:p>
            <a:pPr marL="742950" lvl="1" indent="-285750">
              <a:buFont typeface="Arial" panose="020B0604020202020204" pitchFamily="34" charset="0"/>
              <a:buChar char="•"/>
            </a:pPr>
            <a:r>
              <a:rPr lang="en-US" b="1" dirty="0">
                <a:solidFill>
                  <a:srgbClr val="FF0000"/>
                </a:solidFill>
              </a:rPr>
              <a:t>Inbound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a:t>
            </a:r>
            <a:r>
              <a:rPr lang="en-US" b="1" dirty="0" err="1">
                <a:solidFill>
                  <a:srgbClr val="FF0000"/>
                </a:solidFill>
              </a:rPr>
              <a:t>LoadBalancer</a:t>
            </a:r>
            <a:r>
              <a:rPr lang="en-US" b="1" dirty="0">
                <a:solidFill>
                  <a:srgbClr val="FF0000"/>
                </a:solidFill>
              </a:rPr>
              <a:t>, Deny All Inbound</a:t>
            </a:r>
          </a:p>
          <a:p>
            <a:pPr marL="742950" lvl="1" indent="-285750">
              <a:buFont typeface="Arial" panose="020B0604020202020204" pitchFamily="34" charset="0"/>
              <a:buChar char="•"/>
            </a:pPr>
            <a:r>
              <a:rPr lang="en-US" b="1" dirty="0">
                <a:solidFill>
                  <a:srgbClr val="FF0000"/>
                </a:solidFill>
              </a:rPr>
              <a:t>Outbound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Internet, Deny All Outbound</a:t>
            </a:r>
          </a:p>
          <a:p>
            <a:pPr marL="1200150" lvl="2" indent="-285750">
              <a:buFont typeface="Arial" panose="020B0604020202020204" pitchFamily="34" charset="0"/>
              <a:buChar char="•"/>
            </a:pPr>
            <a:endParaRPr lang="en-US" dirty="0"/>
          </a:p>
        </p:txBody>
      </p:sp>
      <p:pic>
        <p:nvPicPr>
          <p:cNvPr id="6" name="Picture 5" descr="A picture containing clipart&#10;&#10;Description generated with very high confidence">
            <a:extLst>
              <a:ext uri="{FF2B5EF4-FFF2-40B4-BE49-F238E27FC236}">
                <a16:creationId xmlns:a16="http://schemas.microsoft.com/office/drawing/2014/main" id="{614D52CF-F25D-4C41-9775-2C827D916F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8651" y="2994384"/>
            <a:ext cx="397933" cy="567884"/>
          </a:xfrm>
          <a:prstGeom prst="rect">
            <a:avLst/>
          </a:prstGeom>
        </p:spPr>
      </p:pic>
      <p:sp>
        <p:nvSpPr>
          <p:cNvPr id="7" name="TextBox 6">
            <a:extLst>
              <a:ext uri="{FF2B5EF4-FFF2-40B4-BE49-F238E27FC236}">
                <a16:creationId xmlns:a16="http://schemas.microsoft.com/office/drawing/2014/main" id="{08EA94E4-8955-4842-A8F3-54B0E18F757E}"/>
              </a:ext>
            </a:extLst>
          </p:cNvPr>
          <p:cNvSpPr txBox="1"/>
          <p:nvPr/>
        </p:nvSpPr>
        <p:spPr>
          <a:xfrm>
            <a:off x="6399355" y="2962103"/>
            <a:ext cx="3996267"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Service Tags</a:t>
            </a:r>
          </a:p>
          <a:p>
            <a:pPr marL="285750" indent="-285750">
              <a:buFont typeface="Arial" panose="020B0604020202020204" pitchFamily="34" charset="0"/>
              <a:buChar char="•"/>
            </a:pPr>
            <a:r>
              <a:rPr lang="en-US" b="1" dirty="0">
                <a:solidFill>
                  <a:schemeClr val="accent2">
                    <a:lumMod val="75000"/>
                  </a:schemeClr>
                </a:solidFill>
              </a:rPr>
              <a:t>Application Security Groups</a:t>
            </a:r>
          </a:p>
          <a:p>
            <a:pPr marL="285750" indent="-285750">
              <a:buFont typeface="Arial" panose="020B0604020202020204" pitchFamily="34" charset="0"/>
              <a:buChar char="•"/>
            </a:pPr>
            <a:r>
              <a:rPr lang="en-US" b="1" dirty="0">
                <a:solidFill>
                  <a:schemeClr val="accent2">
                    <a:lumMod val="75000"/>
                  </a:schemeClr>
                </a:solidFill>
              </a:rPr>
              <a:t>Augmented</a:t>
            </a:r>
            <a:br>
              <a:rPr lang="en-US" b="1" dirty="0">
                <a:solidFill>
                  <a:schemeClr val="accent2">
                    <a:lumMod val="75000"/>
                  </a:schemeClr>
                </a:solidFill>
              </a:rPr>
            </a:br>
            <a:r>
              <a:rPr lang="en-US" b="1" dirty="0">
                <a:solidFill>
                  <a:schemeClr val="accent2">
                    <a:lumMod val="75000"/>
                  </a:schemeClr>
                </a:solidFill>
              </a:rPr>
              <a:t> Rules</a:t>
            </a:r>
          </a:p>
        </p:txBody>
      </p:sp>
    </p:spTree>
    <p:extLst>
      <p:ext uri="{BB962C8B-B14F-4D97-AF65-F5344CB8AC3E}">
        <p14:creationId xmlns:p14="http://schemas.microsoft.com/office/powerpoint/2010/main" val="1388273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959" y="0"/>
            <a:ext cx="10515600" cy="1325563"/>
          </a:xfrm>
        </p:spPr>
        <p:txBody>
          <a:bodyPr/>
          <a:lstStyle/>
          <a:p>
            <a:r>
              <a:rPr lang="en-US" dirty="0"/>
              <a:t>Networking: Network Security Groups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56091389"/>
              </p:ext>
            </p:extLst>
          </p:nvPr>
        </p:nvGraphicFramePr>
        <p:xfrm>
          <a:off x="409904" y="851339"/>
          <a:ext cx="11288112" cy="6001686"/>
        </p:xfrm>
        <a:graphic>
          <a:graphicData uri="http://schemas.openxmlformats.org/drawingml/2006/table">
            <a:tbl>
              <a:tblPr/>
              <a:tblGrid>
                <a:gridCol w="1224860">
                  <a:extLst>
                    <a:ext uri="{9D8B030D-6E8A-4147-A177-3AD203B41FA5}">
                      <a16:colId xmlns:a16="http://schemas.microsoft.com/office/drawing/2014/main" val="3930817311"/>
                    </a:ext>
                  </a:extLst>
                </a:gridCol>
                <a:gridCol w="2956519">
                  <a:extLst>
                    <a:ext uri="{9D8B030D-6E8A-4147-A177-3AD203B41FA5}">
                      <a16:colId xmlns:a16="http://schemas.microsoft.com/office/drawing/2014/main" val="2787146978"/>
                    </a:ext>
                  </a:extLst>
                </a:gridCol>
                <a:gridCol w="3271684">
                  <a:extLst>
                    <a:ext uri="{9D8B030D-6E8A-4147-A177-3AD203B41FA5}">
                      <a16:colId xmlns:a16="http://schemas.microsoft.com/office/drawing/2014/main" val="1234108208"/>
                    </a:ext>
                  </a:extLst>
                </a:gridCol>
                <a:gridCol w="3835049">
                  <a:extLst>
                    <a:ext uri="{9D8B030D-6E8A-4147-A177-3AD203B41FA5}">
                      <a16:colId xmlns:a16="http://schemas.microsoft.com/office/drawing/2014/main" val="3927299417"/>
                    </a:ext>
                  </a:extLst>
                </a:gridCol>
              </a:tblGrid>
              <a:tr h="183605">
                <a:tc>
                  <a:txBody>
                    <a:bodyPr/>
                    <a:lstStyle/>
                    <a:p>
                      <a:pPr marL="0" marR="0" fontAlgn="t">
                        <a:spcBef>
                          <a:spcPts val="0"/>
                        </a:spcBef>
                        <a:spcAft>
                          <a:spcPts val="0"/>
                        </a:spcAft>
                      </a:pPr>
                      <a:r>
                        <a:rPr lang="en-US" sz="1200">
                          <a:solidFill>
                            <a:srgbClr val="D5D5D5"/>
                          </a:solidFill>
                          <a:effectLst/>
                          <a:latin typeface="segoe-ui_semibold"/>
                        </a:rPr>
                        <a:t>Property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semibold"/>
                        </a:rPr>
                        <a:t>Constraints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Considerations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69362885"/>
                  </a:ext>
                </a:extLst>
              </a:tr>
              <a:tr h="755210">
                <a:tc>
                  <a:txBody>
                    <a:bodyPr/>
                    <a:lstStyle/>
                    <a:p>
                      <a:pPr marL="0" marR="0" fontAlgn="t">
                        <a:spcBef>
                          <a:spcPts val="0"/>
                        </a:spcBef>
                        <a:spcAft>
                          <a:spcPts val="0"/>
                        </a:spcAft>
                      </a:pPr>
                      <a:r>
                        <a:rPr lang="en-US" sz="1200" b="1" dirty="0">
                          <a:solidFill>
                            <a:srgbClr val="D5D5D5"/>
                          </a:solidFill>
                          <a:effectLst/>
                          <a:latin typeface="segoe-ui_bold"/>
                        </a:rPr>
                        <a:t>Protocol</a:t>
                      </a:r>
                      <a:endParaRPr lang="en-US" sz="1200" dirty="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Protocol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TCP, UDP, or *</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Using * as a protocol includes ICMP (East-West traffic only), as well as UDP and TCP, and may reduce the number of rules you need.</a:t>
                      </a:r>
                    </a:p>
                    <a:p>
                      <a:pPr marL="0" marR="0" fontAlgn="t">
                        <a:spcBef>
                          <a:spcPts val="0"/>
                        </a:spcBef>
                        <a:spcAft>
                          <a:spcPts val="0"/>
                        </a:spcAft>
                      </a:pPr>
                      <a:r>
                        <a:rPr lang="en-US" sz="1200">
                          <a:solidFill>
                            <a:srgbClr val="D5D5D5"/>
                          </a:solidFill>
                          <a:effectLst/>
                          <a:latin typeface="segoe-ui_normal"/>
                        </a:rPr>
                        <a:t>At the same time, using * might be too broad an approach, so it's recommended that you use * only when necessary.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4549750"/>
                  </a:ext>
                </a:extLst>
              </a:tr>
              <a:tr h="869530">
                <a:tc>
                  <a:txBody>
                    <a:bodyPr/>
                    <a:lstStyle/>
                    <a:p>
                      <a:pPr marL="0" marR="0" fontAlgn="t">
                        <a:spcBef>
                          <a:spcPts val="0"/>
                        </a:spcBef>
                        <a:spcAft>
                          <a:spcPts val="0"/>
                        </a:spcAft>
                      </a:pPr>
                      <a:r>
                        <a:rPr lang="en-US" sz="1200" b="1">
                          <a:solidFill>
                            <a:srgbClr val="D5D5D5"/>
                          </a:solidFill>
                          <a:effectLst/>
                          <a:latin typeface="segoe-ui_bold"/>
                        </a:rPr>
                        <a:t>Source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1-65635),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ports could be ephemeral. Unless your client program is using a specific port, use * in most cases.</a:t>
                      </a:r>
                    </a:p>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86897053"/>
                  </a:ext>
                </a:extLst>
              </a:tr>
              <a:tr h="526569">
                <a:tc>
                  <a:txBody>
                    <a:bodyPr/>
                    <a:lstStyle/>
                    <a:p>
                      <a:pPr marL="0" marR="0" fontAlgn="t">
                        <a:spcBef>
                          <a:spcPts val="0"/>
                        </a:spcBef>
                        <a:spcAft>
                          <a:spcPts val="0"/>
                        </a:spcAft>
                      </a:pPr>
                      <a:r>
                        <a:rPr lang="en-US" sz="1200" b="1">
                          <a:solidFill>
                            <a:srgbClr val="D5D5D5"/>
                          </a:solidFill>
                          <a:effectLst/>
                          <a:latin typeface="segoe-ui_bold"/>
                        </a:rPr>
                        <a:t>Destination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Single port number from 1 to 65535, port range (example: 1-65535),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42126"/>
                  </a:ext>
                </a:extLst>
              </a:tr>
              <a:tr h="526569">
                <a:tc>
                  <a:txBody>
                    <a:bodyPr/>
                    <a:lstStyle/>
                    <a:p>
                      <a:pPr marL="0" marR="0" fontAlgn="t">
                        <a:spcBef>
                          <a:spcPts val="0"/>
                        </a:spcBef>
                        <a:spcAft>
                          <a:spcPts val="0"/>
                        </a:spcAft>
                      </a:pPr>
                      <a:r>
                        <a:rPr lang="en-US" sz="1200" b="1">
                          <a:solidFill>
                            <a:srgbClr val="D5D5D5"/>
                          </a:solidFill>
                          <a:effectLst/>
                          <a:latin typeface="segoe-ui_bold"/>
                        </a:rPr>
                        <a:t>Source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Single IP address (example: 10.10.10.10), IP subnet (example: 192.168.1.0/24), </a:t>
                      </a:r>
                      <a:r>
                        <a:rPr lang="en-US" sz="1200" dirty="0">
                          <a:effectLst/>
                          <a:latin typeface="segoe-ui_normal"/>
                          <a:hlinkClick r:id="rId3"/>
                        </a:rPr>
                        <a:t>default tag</a:t>
                      </a:r>
                      <a:r>
                        <a:rPr lang="en-US" sz="1200" dirty="0">
                          <a:solidFill>
                            <a:srgbClr val="D5D5D5"/>
                          </a:solidFill>
                          <a:effectLst/>
                          <a:latin typeface="segoe-ui_normal"/>
                        </a:rPr>
                        <a:t>, or * (for all addresses).</a:t>
                      </a:r>
                      <a:endParaRPr lang="en-US" sz="1200" dirty="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438117072"/>
                  </a:ext>
                </a:extLst>
              </a:tr>
              <a:tr h="526569">
                <a:tc>
                  <a:txBody>
                    <a:bodyPr/>
                    <a:lstStyle/>
                    <a:p>
                      <a:pPr marL="0" marR="0" fontAlgn="t">
                        <a:spcBef>
                          <a:spcPts val="0"/>
                        </a:spcBef>
                        <a:spcAft>
                          <a:spcPts val="0"/>
                        </a:spcAft>
                      </a:pPr>
                      <a:r>
                        <a:rPr lang="en-US" sz="1200" b="1">
                          <a:solidFill>
                            <a:srgbClr val="D5D5D5"/>
                          </a:solidFill>
                          <a:effectLst/>
                          <a:latin typeface="segoe-ui_bold"/>
                        </a:rPr>
                        <a:t>Destination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944573"/>
                  </a:ext>
                </a:extLst>
              </a:tr>
              <a:tr h="297927">
                <a:tc>
                  <a:txBody>
                    <a:bodyPr/>
                    <a:lstStyle/>
                    <a:p>
                      <a:pPr marL="0" marR="0" fontAlgn="t">
                        <a:spcBef>
                          <a:spcPts val="0"/>
                        </a:spcBef>
                        <a:spcAft>
                          <a:spcPts val="0"/>
                        </a:spcAft>
                      </a:pPr>
                      <a:r>
                        <a:rPr lang="en-US" sz="1200" b="1">
                          <a:solidFill>
                            <a:srgbClr val="D5D5D5"/>
                          </a:solidFill>
                          <a:effectLst/>
                          <a:latin typeface="segoe-ui_bold"/>
                        </a:rPr>
                        <a:t>Direction</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Direction of traffic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or outbound.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and outbound rules are processed separately, based on direction.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21792491"/>
                  </a:ext>
                </a:extLst>
              </a:tr>
              <a:tr h="412247">
                <a:tc>
                  <a:txBody>
                    <a:bodyPr/>
                    <a:lstStyle/>
                    <a:p>
                      <a:pPr marL="0" marR="0" fontAlgn="t">
                        <a:spcBef>
                          <a:spcPts val="0"/>
                        </a:spcBef>
                        <a:spcAft>
                          <a:spcPts val="0"/>
                        </a:spcAft>
                      </a:pPr>
                      <a:r>
                        <a:rPr lang="en-US" sz="1200" b="1">
                          <a:solidFill>
                            <a:srgbClr val="D5D5D5"/>
                          </a:solidFill>
                          <a:effectLst/>
                          <a:latin typeface="segoe-ui_bold"/>
                        </a:rPr>
                        <a:t>Priority</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Rules are checked in the order of priority. Once a rule applies, no more rules are tested for matching.</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Number between 100 and 4096.</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creating rules jumping priorities by 100 for each rule to leave space for new rules you might create in the future.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55284678"/>
                  </a:ext>
                </a:extLst>
              </a:tr>
              <a:tr h="297927">
                <a:tc>
                  <a:txBody>
                    <a:bodyPr/>
                    <a:lstStyle/>
                    <a:p>
                      <a:pPr marL="0" marR="0" fontAlgn="t">
                        <a:spcBef>
                          <a:spcPts val="0"/>
                        </a:spcBef>
                        <a:spcAft>
                          <a:spcPts val="0"/>
                        </a:spcAft>
                      </a:pPr>
                      <a:r>
                        <a:rPr lang="en-US" sz="1200" b="1">
                          <a:solidFill>
                            <a:srgbClr val="D5D5D5"/>
                          </a:solidFill>
                          <a:effectLst/>
                          <a:latin typeface="segoe-ui_bold"/>
                        </a:rPr>
                        <a:t>Access</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Type of access to apply if the rule matches.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Allow or deny.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Keep in mind that if an allow rule is not found for a packet, the packet is dropped.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78656077"/>
                  </a:ext>
                </a:extLst>
              </a:tr>
            </a:tbl>
          </a:graphicData>
        </a:graphic>
      </p:graphicFrame>
    </p:spTree>
    <p:extLst>
      <p:ext uri="{BB962C8B-B14F-4D97-AF65-F5344CB8AC3E}">
        <p14:creationId xmlns:p14="http://schemas.microsoft.com/office/powerpoint/2010/main" val="3742194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3292" y="857250"/>
            <a:ext cx="5664708"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2"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6766" y="1220725"/>
            <a:ext cx="4938074" cy="430439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0" name="Picture 9">
            <a:extLst>
              <a:ext uri="{FF2B5EF4-FFF2-40B4-BE49-F238E27FC236}">
                <a16:creationId xmlns:a16="http://schemas.microsoft.com/office/drawing/2014/main" id="{6AC91FF7-FEE4-4007-B58B-353DFFCCEAA3}"/>
              </a:ext>
            </a:extLst>
          </p:cNvPr>
          <p:cNvPicPr>
            <a:picLocks noChangeAspect="1"/>
          </p:cNvPicPr>
          <p:nvPr/>
        </p:nvPicPr>
        <p:blipFill>
          <a:blip r:embed="rId4"/>
          <a:stretch>
            <a:fillRect/>
          </a:stretch>
        </p:blipFill>
        <p:spPr>
          <a:xfrm>
            <a:off x="5451388" y="1819628"/>
            <a:ext cx="4768516" cy="3218747"/>
          </a:xfrm>
          <a:prstGeom prst="rect">
            <a:avLst/>
          </a:prstGeom>
          <a:effectLst/>
        </p:spPr>
      </p:pic>
      <p:sp>
        <p:nvSpPr>
          <p:cNvPr id="3" name="Title 2">
            <a:extLst>
              <a:ext uri="{FF2B5EF4-FFF2-40B4-BE49-F238E27FC236}">
                <a16:creationId xmlns:a16="http://schemas.microsoft.com/office/drawing/2014/main" id="{3801CC43-342D-4B93-B956-AD2B7F50C025}"/>
              </a:ext>
            </a:extLst>
          </p:cNvPr>
          <p:cNvSpPr>
            <a:spLocks noGrp="1"/>
          </p:cNvSpPr>
          <p:nvPr>
            <p:ph type="title"/>
          </p:nvPr>
        </p:nvSpPr>
        <p:spPr>
          <a:xfrm>
            <a:off x="2010698" y="1329201"/>
            <a:ext cx="2629121" cy="731699"/>
          </a:xfrm>
        </p:spPr>
        <p:txBody>
          <a:bodyPr vert="horz" lIns="68580" tIns="34290" rIns="68580" bIns="34290" rtlCol="0" anchor="ctr">
            <a:normAutofit/>
          </a:bodyPr>
          <a:lstStyle/>
          <a:p>
            <a:r>
              <a:rPr lang="en-US" sz="3075" dirty="0">
                <a:solidFill>
                  <a:srgbClr val="292985"/>
                </a:solidFill>
              </a:rPr>
              <a:t>Route Tables</a:t>
            </a:r>
          </a:p>
        </p:txBody>
      </p:sp>
      <p:sp>
        <p:nvSpPr>
          <p:cNvPr id="4" name="Content Placeholder 3">
            <a:extLst>
              <a:ext uri="{FF2B5EF4-FFF2-40B4-BE49-F238E27FC236}">
                <a16:creationId xmlns:a16="http://schemas.microsoft.com/office/drawing/2014/main" id="{7E613F8C-F360-4DF4-A697-77481D4CF211}"/>
              </a:ext>
            </a:extLst>
          </p:cNvPr>
          <p:cNvSpPr>
            <a:spLocks noGrp="1"/>
          </p:cNvSpPr>
          <p:nvPr>
            <p:ph sz="half" idx="1"/>
          </p:nvPr>
        </p:nvSpPr>
        <p:spPr>
          <a:xfrm>
            <a:off x="2010698" y="2060899"/>
            <a:ext cx="2844330" cy="3464216"/>
          </a:xfrm>
        </p:spPr>
        <p:txBody>
          <a:bodyPr vert="horz" lIns="68580" tIns="34290" rIns="68580" bIns="34290" rtlCol="0">
            <a:normAutofit fontScale="92500" lnSpcReduction="10000"/>
          </a:bodyPr>
          <a:lstStyle/>
          <a:p>
            <a:r>
              <a:rPr lang="en-US" sz="1275" dirty="0">
                <a:uFill>
                  <a:solidFill>
                    <a:srgbClr val="0070C0"/>
                  </a:solidFill>
                </a:uFill>
              </a:rPr>
              <a:t>User defined routes</a:t>
            </a:r>
          </a:p>
          <a:p>
            <a:r>
              <a:rPr lang="en-US" sz="1275" dirty="0">
                <a:uFill>
                  <a:solidFill>
                    <a:srgbClr val="0070C0"/>
                  </a:solidFill>
                </a:uFill>
              </a:rPr>
              <a:t>Routes to overwrite Azure system routes</a:t>
            </a:r>
          </a:p>
          <a:p>
            <a:r>
              <a:rPr lang="en-US" sz="1275" dirty="0">
                <a:uFill>
                  <a:solidFill>
                    <a:srgbClr val="0070C0"/>
                  </a:solidFill>
                </a:uFill>
              </a:rPr>
              <a:t>Associated to subnets </a:t>
            </a:r>
          </a:p>
          <a:p>
            <a:r>
              <a:rPr lang="en-US" sz="1275" dirty="0">
                <a:uFill>
                  <a:solidFill>
                    <a:srgbClr val="0070C0"/>
                  </a:solidFill>
                </a:uFill>
              </a:rPr>
              <a:t>Specify next hop</a:t>
            </a:r>
          </a:p>
          <a:p>
            <a:pPr lvl="1"/>
            <a:r>
              <a:rPr lang="en-US" sz="1050" dirty="0">
                <a:uFill>
                  <a:solidFill>
                    <a:srgbClr val="0070C0"/>
                  </a:solidFill>
                </a:uFill>
              </a:rPr>
              <a:t>Virtual Appliance</a:t>
            </a:r>
          </a:p>
          <a:p>
            <a:pPr lvl="1"/>
            <a:r>
              <a:rPr lang="en-US" sz="1050" dirty="0">
                <a:uFill>
                  <a:solidFill>
                    <a:srgbClr val="0070C0"/>
                  </a:solidFill>
                </a:uFill>
              </a:rPr>
              <a:t>Virtual Network Gateway</a:t>
            </a:r>
          </a:p>
          <a:p>
            <a:pPr lvl="1"/>
            <a:r>
              <a:rPr lang="en-US" sz="1050" dirty="0">
                <a:uFill>
                  <a:solidFill>
                    <a:srgbClr val="0070C0"/>
                  </a:solidFill>
                </a:uFill>
              </a:rPr>
              <a:t>None</a:t>
            </a:r>
          </a:p>
          <a:p>
            <a:pPr lvl="1"/>
            <a:r>
              <a:rPr lang="en-US" sz="1050" dirty="0">
                <a:uFill>
                  <a:solidFill>
                    <a:srgbClr val="0070C0"/>
                  </a:solidFill>
                </a:uFill>
              </a:rPr>
              <a:t>Virtual Network</a:t>
            </a:r>
          </a:p>
          <a:p>
            <a:pPr lvl="1"/>
            <a:r>
              <a:rPr lang="en-US" sz="1050" dirty="0">
                <a:uFill>
                  <a:solidFill>
                    <a:srgbClr val="0070C0"/>
                  </a:solidFill>
                </a:uFill>
              </a:rPr>
              <a:t>Internet</a:t>
            </a:r>
          </a:p>
          <a:p>
            <a:r>
              <a:rPr lang="en-US" sz="1275" dirty="0">
                <a:uFill>
                  <a:solidFill>
                    <a:srgbClr val="0070C0"/>
                  </a:solidFill>
                </a:uFill>
              </a:rPr>
              <a:t>Configure routes in route table</a:t>
            </a:r>
          </a:p>
          <a:p>
            <a:pPr lvl="1"/>
            <a:r>
              <a:rPr lang="en-US" sz="1050" dirty="0">
                <a:uFill>
                  <a:solidFill>
                    <a:srgbClr val="0070C0"/>
                  </a:solidFill>
                </a:uFill>
              </a:rPr>
              <a:t>Route Name</a:t>
            </a:r>
          </a:p>
          <a:p>
            <a:pPr lvl="1"/>
            <a:r>
              <a:rPr lang="en-US" sz="1050" dirty="0">
                <a:uFill>
                  <a:solidFill>
                    <a:srgbClr val="0070C0"/>
                  </a:solidFill>
                </a:uFill>
              </a:rPr>
              <a:t>Address Prefix (Destination Address)</a:t>
            </a:r>
          </a:p>
          <a:p>
            <a:pPr lvl="1"/>
            <a:r>
              <a:rPr lang="en-US" sz="1050" dirty="0">
                <a:uFill>
                  <a:solidFill>
                    <a:srgbClr val="0070C0"/>
                  </a:solidFill>
                </a:uFill>
              </a:rPr>
              <a:t>Next hop type</a:t>
            </a:r>
          </a:p>
          <a:p>
            <a:pPr lvl="1"/>
            <a:r>
              <a:rPr lang="en-US" sz="1050" dirty="0">
                <a:uFill>
                  <a:solidFill>
                    <a:srgbClr val="0070C0"/>
                  </a:solidFill>
                </a:uFill>
              </a:rPr>
              <a:t>Next hop address (Virtual Appliance)</a:t>
            </a:r>
          </a:p>
          <a:p>
            <a:r>
              <a:rPr lang="en-US" sz="1275" dirty="0">
                <a:uFill>
                  <a:solidFill>
                    <a:srgbClr val="0070C0"/>
                  </a:solidFill>
                </a:uFill>
              </a:rPr>
              <a:t>100/200 Route Tables per subscription</a:t>
            </a:r>
          </a:p>
          <a:p>
            <a:r>
              <a:rPr lang="en-US" sz="1350" dirty="0">
                <a:uFill>
                  <a:solidFill>
                    <a:srgbClr val="0070C0"/>
                  </a:solidFill>
                </a:uFill>
              </a:rPr>
              <a:t>100/400 routes per Route Table</a:t>
            </a:r>
          </a:p>
        </p:txBody>
      </p:sp>
    </p:spTree>
    <p:custDataLst>
      <p:tags r:id="rId1"/>
    </p:custDataLst>
    <p:extLst>
      <p:ext uri="{BB962C8B-B14F-4D97-AF65-F5344CB8AC3E}">
        <p14:creationId xmlns:p14="http://schemas.microsoft.com/office/powerpoint/2010/main" val="19210173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3d16631-4255-4d09-8ef6-efdaf57fb4cc&quot;,&quot;TimeStamp&quot;:&quot;2018-04-12T08:44:20.2586433-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ad34dc38-a19e-45ec-b2f9-90767895bfd5&quot;,&quot;TimeStamp&quot;:&quot;2018-04-12T08:44:20.3062427-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bf6b0a7a-c76b-4b7c-a6da-6288bfb2c5f6&quot;,&quot;TimeStamp&quot;:&quot;2018-04-12T08:44:20.3052413-05: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d87542ff-ddd5-4436-8525-cba01b43c4ad&quot;,&quot;TimeStamp&quot;:&quot;2018-04-12T08:44:20.3042199-05: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4691597b-4adb-4a57-98ef-20b3cc3fe061&quot;,&quot;TimeStamp&quot;:&quot;2018-04-12T08:44:20.3052413-05: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2453</TotalTime>
  <Words>4238</Words>
  <Application>Microsoft Office PowerPoint</Application>
  <PresentationFormat>Widescreen</PresentationFormat>
  <Paragraphs>714</Paragraphs>
  <Slides>45</Slides>
  <Notes>44</Notes>
  <HiddenSlides>1</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45</vt:i4>
      </vt:variant>
    </vt:vector>
  </HeadingPairs>
  <TitlesOfParts>
    <vt:vector size="66" baseType="lpstr">
      <vt:lpstr>Microsoft YaHei</vt:lpstr>
      <vt:lpstr>Arial</vt:lpstr>
      <vt:lpstr>Calibri</vt:lpstr>
      <vt:lpstr>Calibri Light</vt:lpstr>
      <vt:lpstr>Consolas</vt:lpstr>
      <vt:lpstr>Courier New</vt:lpstr>
      <vt:lpstr>Segoe UI</vt:lpstr>
      <vt:lpstr>Segoe UI Light</vt:lpstr>
      <vt:lpstr>Segoe UI Semilight</vt:lpstr>
      <vt:lpstr>segoe-ui_bold</vt:lpstr>
      <vt:lpstr>segoe-ui_normal</vt:lpstr>
      <vt:lpstr>segoe-ui_semibold</vt:lpstr>
      <vt:lpstr>Symbol</vt:lpstr>
      <vt:lpstr>Times New Roman</vt:lpstr>
      <vt:lpstr>Verdana</vt:lpstr>
      <vt:lpstr>Wingdings</vt:lpstr>
      <vt:lpstr>Office Theme</vt:lpstr>
      <vt:lpstr>5-50091_TR24_BO_CT_Template</vt:lpstr>
      <vt:lpstr>NG_MOC_Core_ModuleNew2</vt:lpstr>
      <vt:lpstr>1_Office Theme</vt:lpstr>
      <vt:lpstr>Template (March 2016)</vt:lpstr>
      <vt:lpstr>Design Network Implementation</vt:lpstr>
      <vt:lpstr>Design Network Implementation</vt:lpstr>
      <vt:lpstr>Networking</vt:lpstr>
      <vt:lpstr>What is Azure Networking?</vt:lpstr>
      <vt:lpstr>Networking: Virtual Networks</vt:lpstr>
      <vt:lpstr>Networking: Virtual Networks</vt:lpstr>
      <vt:lpstr>Networking: Network Security Groups</vt:lpstr>
      <vt:lpstr>Networking: Network Security Groups</vt:lpstr>
      <vt:lpstr>Route Tables</vt:lpstr>
      <vt:lpstr>Hybrid: Extend On Premises</vt:lpstr>
      <vt:lpstr>Hybrid: Extend On Premises</vt:lpstr>
      <vt:lpstr>Hybrid: VPN</vt:lpstr>
      <vt:lpstr>Hybrid: VPN</vt:lpstr>
      <vt:lpstr>Hybrid: VPN</vt:lpstr>
      <vt:lpstr>Hybrid: Express Route</vt:lpstr>
      <vt:lpstr>Express Route Standard vs Premium Add-on</vt:lpstr>
      <vt:lpstr>Hybrid: ExpressRoute</vt:lpstr>
      <vt:lpstr>Hybrid: ExpressRoute (99.95% SLA)</vt:lpstr>
      <vt:lpstr>Hybrid Network Design Considerations</vt:lpstr>
      <vt:lpstr>You want to let your mobile workers connect to a Network in Azure so they can access an internal only system. What VPN solution should you deploy?</vt:lpstr>
      <vt:lpstr>You want to let your mobile workers connect to a Network in Azure so they can access an internal only system. What VPN solution should you deploy?</vt:lpstr>
      <vt:lpstr>Network Services</vt:lpstr>
      <vt:lpstr>Network Services: Load Balancer</vt:lpstr>
      <vt:lpstr>Network Services: Load Balancer</vt:lpstr>
      <vt:lpstr>Standard Load Balancer</vt:lpstr>
      <vt:lpstr>Network Services: Application Gateway</vt:lpstr>
      <vt:lpstr>Traffic Manager</vt:lpstr>
      <vt:lpstr>Network Services: Traffic Manager</vt:lpstr>
      <vt:lpstr>Network Services</vt:lpstr>
      <vt:lpstr>Network Services: Azure DNS</vt:lpstr>
      <vt:lpstr>Networking Services: Private DNS</vt:lpstr>
      <vt:lpstr>Networking Services: Private DNS</vt:lpstr>
      <vt:lpstr>Networking Services: DHCP</vt:lpstr>
      <vt:lpstr>Networking Services: IP Addresses</vt:lpstr>
      <vt:lpstr>Networking Services: User Defined Routes </vt:lpstr>
      <vt:lpstr>PowerPoint Presentation</vt:lpstr>
      <vt:lpstr>I am updating an app to a new release. I want to minimize downtime as much as possible and slowly introduce the release into production. Which Traffic Manager routing method should I use?</vt:lpstr>
      <vt:lpstr>I am updating an app to a new release. I want to minimize downtime as much as possible and slowly introduce the release into production. Which Traffic Manager routing method should I use?</vt:lpstr>
      <vt:lpstr>You've got an Azure Vnet in Europe and one in North America. What is the most cost effective way to connect these vnets so they can communicate securely?</vt:lpstr>
      <vt:lpstr>You've got an Azure Vnet in Europe and one in North America. What is the most cost effective way to connect these vnets so they can communicate securely?</vt:lpstr>
      <vt:lpstr>I have 25 IIS websites that I want to host in Azure. Each has a separate domain. Some require https and some require cookie based session affinity. At a minimum, what will I need?</vt:lpstr>
      <vt:lpstr>I have 25 IIS websites that I want to host in Azure. Each has a separate domain. Some require https and some require cookie based session affinity. At a minimum, what will I need?</vt:lpstr>
      <vt:lpstr>Clients outside of Azure access my VM by IP address. I’ve maxed out my static Public IP addresses for the subscription and I occasionally need to turn the VM off. What is the most cost effective alternative?</vt:lpstr>
      <vt:lpstr>Clients outside of Azure access my VM by IP address. I’ve maxed out my static Public IP addresses for the subscription and I occasionally need to turn the VM off. What is the most cost effective alternative?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David Peterson</cp:lastModifiedBy>
  <cp:revision>68</cp:revision>
  <dcterms:created xsi:type="dcterms:W3CDTF">2017-06-01T19:54:22Z</dcterms:created>
  <dcterms:modified xsi:type="dcterms:W3CDTF">2018-07-20T13:08:27Z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mrichter@microsoft.com</vt:lpwstr>
  </property>
  <property fmtid="{D5CDD505-2E9C-101B-9397-08002B2CF9AE}" pid="6" name="MSIP_Label_f42aa342-8706-4288-bd11-ebb85995028c_SetDate">
    <vt:lpwstr>2017-09-28T12:23:59.0450125-04:00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